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331" r:id="rId4"/>
    <p:sldId id="332" r:id="rId5"/>
    <p:sldId id="333" r:id="rId6"/>
    <p:sldId id="334" r:id="rId7"/>
    <p:sldId id="335" r:id="rId8"/>
    <p:sldId id="258" r:id="rId9"/>
    <p:sldId id="260" r:id="rId10"/>
    <p:sldId id="263" r:id="rId11"/>
    <p:sldId id="262" r:id="rId12"/>
    <p:sldId id="261" r:id="rId13"/>
    <p:sldId id="264" r:id="rId14"/>
    <p:sldId id="330" r:id="rId15"/>
    <p:sldId id="303" r:id="rId16"/>
    <p:sldId id="329" r:id="rId17"/>
    <p:sldId id="265" r:id="rId18"/>
    <p:sldId id="271" r:id="rId19"/>
    <p:sldId id="302" r:id="rId20"/>
    <p:sldId id="274" r:id="rId21"/>
    <p:sldId id="273" r:id="rId22"/>
    <p:sldId id="275" r:id="rId23"/>
    <p:sldId id="304" r:id="rId24"/>
    <p:sldId id="306" r:id="rId25"/>
    <p:sldId id="307" r:id="rId26"/>
    <p:sldId id="308" r:id="rId27"/>
    <p:sldId id="326" r:id="rId28"/>
    <p:sldId id="310" r:id="rId29"/>
    <p:sldId id="336" r:id="rId30"/>
    <p:sldId id="312" r:id="rId31"/>
    <p:sldId id="327" r:id="rId32"/>
    <p:sldId id="313" r:id="rId33"/>
    <p:sldId id="328" r:id="rId34"/>
    <p:sldId id="314" r:id="rId35"/>
    <p:sldId id="290" r:id="rId36"/>
    <p:sldId id="320" r:id="rId37"/>
    <p:sldId id="321" r:id="rId38"/>
    <p:sldId id="323" r:id="rId39"/>
    <p:sldId id="299" r:id="rId40"/>
  </p:sldIdLst>
  <p:sldSz cx="9144000" cy="5143500" type="screen16x9"/>
  <p:notesSz cx="7104063" cy="10234613"/>
  <p:embeddedFontLst>
    <p:embeddedFont>
      <p:font typeface="함초롬돋움" panose="020B0604000101010101" pitchFamily="50" charset="-127"/>
      <p:regular r:id="rId43"/>
      <p:bold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HY견고딕" panose="02030600000101010101" pitchFamily="18" charset="-127"/>
      <p:regular r:id="rId49"/>
    </p:embeddedFont>
    <p:embeddedFont>
      <p:font typeface="Mangal" panose="02040503050203030202" pitchFamily="18" charset="0"/>
      <p:regular r:id="rId50"/>
      <p:bold r:id="rId51"/>
    </p:embeddedFont>
    <p:embeddedFont>
      <p:font typeface="맑은 고딕" panose="020B0503020000020004" pitchFamily="50" charset="-127"/>
      <p:regular r:id="rId52"/>
      <p:bold r:id="rId53"/>
    </p:embeddedFont>
    <p:embeddedFont>
      <p:font typeface="함초롬바탕" panose="02030604000101010101" pitchFamily="18" charset="-127"/>
      <p:regular r:id="rId54"/>
      <p:bold r:id="rId5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7F7"/>
    <a:srgbClr val="FF6699"/>
    <a:srgbClr val="0000FF"/>
    <a:srgbClr val="F7FF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77412" autoAdjust="0"/>
  </p:normalViewPr>
  <p:slideViewPr>
    <p:cSldViewPr showGuides="1">
      <p:cViewPr varScale="1">
        <p:scale>
          <a:sx n="78" d="100"/>
          <a:sy n="78" d="100"/>
        </p:scale>
        <p:origin x="1356" y="78"/>
      </p:cViewPr>
      <p:guideLst>
        <p:guide orient="horz" pos="1609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0" d="100"/>
          <a:sy n="60" d="100"/>
        </p:scale>
        <p:origin x="-3352" y="-11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7D6124B-DEA7-4E2B-BF1A-20C43A594BF4}" type="datetimeFigureOut">
              <a:rPr lang="ko-KR" altLang="en-US" smtClean="0"/>
              <a:t>2025-02-27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5A8940-1190-47C8-B85B-B4CBD66820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089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A3ACC-2812-F64A-96FF-20E5B2DB125A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6FE16-D248-7A4F-A4DE-399C3266A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0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54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대학에서 초중고생을 대상으로 운영하는 교육프로그램인 진로체험활동</a:t>
            </a:r>
            <a:r>
              <a:rPr lang="en-US" altLang="ko-KR" dirty="0"/>
              <a:t>, </a:t>
            </a:r>
            <a:r>
              <a:rPr lang="ko-KR" altLang="en-US" dirty="0"/>
              <a:t>과학축전</a:t>
            </a:r>
            <a:r>
              <a:rPr lang="en-US" altLang="ko-KR" dirty="0"/>
              <a:t>, </a:t>
            </a:r>
            <a:r>
              <a:rPr lang="ko-KR" altLang="en-US" dirty="0"/>
              <a:t>국어축전 등 가능</a:t>
            </a:r>
            <a:r>
              <a:rPr lang="en-US" altLang="ko-KR" dirty="0"/>
              <a:t>. </a:t>
            </a:r>
            <a:r>
              <a:rPr lang="ko-KR" altLang="en-US" dirty="0"/>
              <a:t>단 사범대 학장인증 받아야 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99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정규 일과 외의 전 후 활동은 따로 인증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을 해야 합니다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1. </a:t>
            </a:r>
            <a:r>
              <a:rPr lang="ko-KR" altLang="en-US" sz="1800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정규시간 내 활동은 유치원 일과표와 함께 교육보조 내용을 적으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세요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2.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방과 후 시간은 보조교사는 안됩니다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방과 후 시간은 직접 교수</a:t>
            </a:r>
            <a:r>
              <a:rPr lang="en-US" altLang="ko-KR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-</a:t>
            </a:r>
            <a:r>
              <a:rPr lang="ko-KR" altLang="en-US" sz="1800" b="1" kern="0" spc="0" dirty="0">
                <a:solidFill>
                  <a:srgbClr val="FF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학습 활동을 하는 주 강사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가 되어야 합니다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교육봉사활동은 </a:t>
            </a:r>
            <a:r>
              <a:rPr lang="ko-KR" altLang="en-US" sz="1200" b="1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교직이수 </a:t>
            </a:r>
            <a:r>
              <a:rPr lang="ko-KR" altLang="en-US" sz="1200" b="1" kern="0" spc="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필수교과목이기</a:t>
            </a:r>
            <a:r>
              <a:rPr lang="ko-KR" altLang="en-US" sz="1200" b="1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때문에 교직 이수 후에 발견이 되면 교원자격증이 취소될 수 있다고 합니다</a:t>
            </a: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 인증은 우리 대학에서 하지만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,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최종 검증은 교육부에서 직접 하고 있습니다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많은 학생들이 비슷한 내용으로 제출한 교육봉사활동 내용이 적발 될 경우 교육봉사활동 이수가 취소될 수 있습니다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교육봉사활동은 교원자격증 발급에 </a:t>
            </a:r>
            <a:r>
              <a:rPr lang="ko-KR" altLang="en-US" sz="1200" kern="0" spc="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필수과목입니다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교육봉사활동 취소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-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교원자격증 취소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- (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최악의 경우</a:t>
            </a:r>
            <a:r>
              <a:rPr lang="en-US" altLang="ko-KR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  <a:r>
              <a:rPr lang="ko-KR" altLang="en-US" sz="12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임용 취소</a:t>
            </a:r>
            <a:endParaRPr lang="en-US" altLang="ko-KR" sz="12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800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과학 실험에 참여한 선생님 모두가 내용을 공유하여 똑같은 포트폴리오를 </a:t>
            </a:r>
            <a:r>
              <a:rPr lang="ko-KR" altLang="en-US" sz="1800" u="sng" kern="0" spc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만들어냄</a:t>
            </a:r>
            <a:r>
              <a:rPr lang="en-US" altLang="ko-KR" sz="1800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800" u="sng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포트폴리오 작성한 학생들 모두 낙제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2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04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음악교육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단순악기 지도 불가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음악교과목 내용에 해당하는 음악이론 </a:t>
            </a:r>
            <a:r>
              <a:rPr lang="ko-KR" altLang="en-US" sz="1200" b="1" dirty="0" err="1">
                <a:latin typeface="나눔바른고딕" pitchFamily="50" charset="-127"/>
                <a:ea typeface="나눔바른고딕" pitchFamily="50" charset="-127"/>
              </a:rPr>
              <a:t>음악이론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 위주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/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영양교육전공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식사지도 불가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, </a:t>
            </a:r>
            <a:r>
              <a:rPr lang="ko-KR" altLang="en-US" sz="1200" b="1" dirty="0">
                <a:latin typeface="나눔바른고딕" pitchFamily="50" charset="-127"/>
                <a:ea typeface="나눔바른고딕" pitchFamily="50" charset="-127"/>
              </a:rPr>
              <a:t>영양교육 교과목 관련한 교육과정 </a:t>
            </a:r>
            <a:r>
              <a:rPr lang="en-US" altLang="ko-KR" sz="1200" b="1" dirty="0">
                <a:latin typeface="나눔바른고딕" pitchFamily="50" charset="-127"/>
                <a:ea typeface="나눔바른고딕" pitchFamily="50" charset="-127"/>
              </a:rPr>
              <a:t>/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480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31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73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66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04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24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57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9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57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01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6635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44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204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363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624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671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968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352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93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192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175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53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422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052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84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58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32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89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6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기관정보 리스트에 없는 기관도 가능</a:t>
            </a:r>
            <a:r>
              <a:rPr lang="en-US" altLang="ko-KR" dirty="0"/>
              <a:t>(</a:t>
            </a:r>
            <a:r>
              <a:rPr lang="ko-KR" altLang="en-US" dirty="0"/>
              <a:t>비영리기관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저도 모든 기관에 대해 알지 못하므로 기관에서 직접 확인하고 계획서에 적으시고 보내주시면 됩니다</a:t>
            </a:r>
            <a:r>
              <a:rPr lang="en-US" altLang="ko-KR" dirty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46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도서관에서 운영하는 어린이 학교</a:t>
            </a:r>
            <a:r>
              <a:rPr lang="en-US" altLang="ko-KR" dirty="0"/>
              <a:t>, </a:t>
            </a:r>
            <a:r>
              <a:rPr lang="ko-KR" altLang="en-US" dirty="0" err="1"/>
              <a:t>책읽기</a:t>
            </a:r>
            <a:r>
              <a:rPr lang="ko-KR" altLang="en-US" dirty="0"/>
              <a:t> 지도</a:t>
            </a:r>
            <a:r>
              <a:rPr lang="en-US" altLang="ko-KR" dirty="0"/>
              <a:t>, </a:t>
            </a:r>
            <a:r>
              <a:rPr lang="ko-KR" altLang="en-US" dirty="0"/>
              <a:t>독후감지도 </a:t>
            </a:r>
            <a:r>
              <a:rPr lang="ko-KR" altLang="en-US" dirty="0" err="1"/>
              <a:t>책읽기</a:t>
            </a:r>
            <a:r>
              <a:rPr lang="ko-KR" altLang="en-US" dirty="0"/>
              <a:t> 교실</a:t>
            </a:r>
            <a:r>
              <a:rPr lang="en-US" altLang="ko-KR" dirty="0"/>
              <a:t>, </a:t>
            </a:r>
            <a:r>
              <a:rPr lang="ko-KR" altLang="en-US" dirty="0" err="1"/>
              <a:t>독서록</a:t>
            </a:r>
            <a:r>
              <a:rPr lang="ko-KR" altLang="en-US" dirty="0"/>
              <a:t> 작성 등 교수활동이 있어야 됨</a:t>
            </a:r>
            <a:endParaRPr lang="en-US" altLang="ko-KR" dirty="0"/>
          </a:p>
          <a:p>
            <a:r>
              <a:rPr lang="ko-KR" altLang="en-US" dirty="0"/>
              <a:t>확인서에 </a:t>
            </a:r>
            <a:r>
              <a:rPr lang="en-US" altLang="ko-KR" dirty="0"/>
              <a:t>OT / </a:t>
            </a:r>
            <a:r>
              <a:rPr lang="ko-KR" altLang="en-US" dirty="0"/>
              <a:t>정리정돈</a:t>
            </a:r>
            <a:r>
              <a:rPr lang="en-US" altLang="ko-KR" dirty="0"/>
              <a:t> / </a:t>
            </a:r>
            <a:r>
              <a:rPr lang="ko-KR" altLang="en-US" dirty="0"/>
              <a:t>청소 </a:t>
            </a:r>
            <a:r>
              <a:rPr lang="en-US" altLang="ko-KR" dirty="0"/>
              <a:t>/ </a:t>
            </a:r>
            <a:r>
              <a:rPr lang="ko-KR" altLang="en-US" dirty="0"/>
              <a:t>환경미화지도 </a:t>
            </a:r>
            <a:r>
              <a:rPr lang="en-US" altLang="ko-KR" dirty="0"/>
              <a:t>/ </a:t>
            </a:r>
            <a:r>
              <a:rPr lang="ko-KR" altLang="en-US" dirty="0"/>
              <a:t>식사지도 안됨</a:t>
            </a:r>
            <a:r>
              <a:rPr lang="en-US" altLang="ko-KR" dirty="0"/>
              <a:t>. </a:t>
            </a:r>
            <a:r>
              <a:rPr lang="ko-KR" altLang="en-US" dirty="0"/>
              <a:t>이 시간들 교육봉사활동시간에서 빠져야 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6FE16-D248-7A4F-A4DE-399C3266AF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1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02BA6-AB77-4D97-B0A1-41013618A945}" type="datetimeFigureOut">
              <a:rPr lang="ko-KR" altLang="en-US" smtClean="0"/>
              <a:pPr/>
              <a:t>2025-02-27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EB0BB-E128-4DE3-A0AE-BD0EDEBBCD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kyobong@jejunu.ac.kr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kyobong@jejunu.ac.k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Kyobong@jejunu.ac.kr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2409732"/>
            <a:ext cx="9144000" cy="5400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9552" y="627534"/>
            <a:ext cx="6264696" cy="18362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spc="-3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교</a:t>
            </a:r>
            <a:r>
              <a:rPr lang="ko-KR" altLang="en-US" sz="6000" spc="-300" dirty="0">
                <a:solidFill>
                  <a:schemeClr val="accent2"/>
                </a:solidFill>
                <a:latin typeface="+mj-ea"/>
                <a:ea typeface="+mj-ea"/>
              </a:rPr>
              <a:t>육</a:t>
            </a:r>
            <a:r>
              <a:rPr lang="ko-KR" altLang="en-US" sz="6000" spc="-300" dirty="0">
                <a:solidFill>
                  <a:schemeClr val="accent3"/>
                </a:solidFill>
                <a:latin typeface="+mj-ea"/>
                <a:ea typeface="+mj-ea"/>
              </a:rPr>
              <a:t>봉</a:t>
            </a:r>
            <a:r>
              <a:rPr lang="ko-KR" altLang="en-US" sz="6000" spc="-300" dirty="0">
                <a:solidFill>
                  <a:schemeClr val="accent5"/>
                </a:solidFill>
                <a:latin typeface="+mj-ea"/>
                <a:ea typeface="+mj-ea"/>
              </a:rPr>
              <a:t>사</a:t>
            </a:r>
            <a:r>
              <a:rPr lang="ko-KR" altLang="en-US" sz="6000" spc="-300" dirty="0">
                <a:solidFill>
                  <a:schemeClr val="accent4">
                    <a:lumMod val="75000"/>
                  </a:schemeClr>
                </a:solidFill>
                <a:latin typeface="+mj-ea"/>
                <a:ea typeface="+mj-ea"/>
              </a:rPr>
              <a:t>활</a:t>
            </a:r>
            <a:r>
              <a:rPr lang="ko-KR" altLang="en-US" sz="6000" spc="-300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</a:rPr>
              <a:t>동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563888" y="2085696"/>
            <a:ext cx="5616624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spc="-300" dirty="0">
                <a:solidFill>
                  <a:schemeClr val="tx1"/>
                </a:solidFill>
                <a:latin typeface="+mj-ea"/>
                <a:ea typeface="+mj-ea"/>
              </a:rPr>
              <a:t>오리엔테이션 자료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6804248" y="897564"/>
            <a:ext cx="1249950" cy="12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539552" y="3165816"/>
            <a:ext cx="8064896" cy="178219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2025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년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학기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운영교수</a:t>
            </a:r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2000" dirty="0" err="1">
                <a:solidFill>
                  <a:schemeClr val="tx1"/>
                </a:solidFill>
                <a:latin typeface="+mj-ea"/>
                <a:ea typeface="+mj-ea"/>
              </a:rPr>
              <a:t>이승록</a:t>
            </a:r>
            <a:endParaRPr lang="en-US" altLang="ko-KR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14"/>
    </mc:Choice>
    <mc:Fallback xmlns="">
      <p:transition xmlns:p14="http://schemas.microsoft.com/office/powerpoint/2010/main" spd="slow" advTm="2841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그룹 88"/>
          <p:cNvGrpSpPr/>
          <p:nvPr/>
        </p:nvGrpSpPr>
        <p:grpSpPr>
          <a:xfrm>
            <a:off x="5868145" y="1288071"/>
            <a:ext cx="2503665" cy="1877745"/>
            <a:chOff x="2228424" y="1678900"/>
            <a:chExt cx="3137593" cy="313759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타원 4"/>
            <p:cNvSpPr/>
            <p:nvPr/>
          </p:nvSpPr>
          <p:spPr>
            <a:xfrm>
              <a:off x="2228424" y="1678900"/>
              <a:ext cx="3137593" cy="3137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38100" dir="2700000" algn="tl" rotWithShape="0">
                <a:prstClr val="black">
                  <a:alpha val="41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6" name="타원 5"/>
            <p:cNvSpPr/>
            <p:nvPr/>
          </p:nvSpPr>
          <p:spPr>
            <a:xfrm>
              <a:off x="2265664" y="1738551"/>
              <a:ext cx="3063114" cy="30631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7" name="타원 6"/>
            <p:cNvSpPr/>
            <p:nvPr/>
          </p:nvSpPr>
          <p:spPr>
            <a:xfrm rot="20010190">
              <a:off x="2452266" y="1888709"/>
              <a:ext cx="2717976" cy="2717974"/>
            </a:xfrm>
            <a:prstGeom prst="ellipse">
              <a:avLst/>
            </a:prstGeom>
            <a:solidFill>
              <a:srgbClr val="74B230"/>
            </a:solidFill>
            <a:ln w="57150">
              <a:noFill/>
            </a:ln>
            <a:scene3d>
              <a:camera prst="perspectiveAbove" fov="0">
                <a:rot lat="0" lon="0" rev="0"/>
              </a:camera>
              <a:lightRig rig="threePt" dir="t"/>
            </a:scene3d>
            <a:sp3d prstMaterial="dkEdge">
              <a:bevelT w="1905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30000"/>
                </a:spcBef>
                <a:spcAft>
                  <a:spcPts val="0"/>
                </a:spcAft>
                <a:defRPr/>
              </a:pPr>
              <a:endParaRPr kumimoji="0" lang="ko-KR" altLang="en-US" sz="1600" dirty="0">
                <a:latin typeface="+mj-ea"/>
                <a:ea typeface="+mj-ea"/>
              </a:endParaRPr>
            </a:p>
          </p:txBody>
        </p:sp>
        <p:sp>
          <p:nvSpPr>
            <p:cNvPr id="8" name="타원 7"/>
            <p:cNvSpPr/>
            <p:nvPr/>
          </p:nvSpPr>
          <p:spPr>
            <a:xfrm>
              <a:off x="2519962" y="1960983"/>
              <a:ext cx="2539411" cy="25394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</p:grpSp>
      <p:grpSp>
        <p:nvGrpSpPr>
          <p:cNvPr id="9" name="그룹 88"/>
          <p:cNvGrpSpPr/>
          <p:nvPr/>
        </p:nvGrpSpPr>
        <p:grpSpPr>
          <a:xfrm>
            <a:off x="772192" y="1288071"/>
            <a:ext cx="2503665" cy="1877745"/>
            <a:chOff x="2228423" y="1678900"/>
            <a:chExt cx="3137594" cy="313759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0" name="타원 9"/>
            <p:cNvSpPr/>
            <p:nvPr/>
          </p:nvSpPr>
          <p:spPr>
            <a:xfrm>
              <a:off x="2228423" y="1678900"/>
              <a:ext cx="3137594" cy="3137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38100" dir="2700000" algn="tl" rotWithShape="0">
                <a:prstClr val="black">
                  <a:alpha val="41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11" name="타원 10"/>
            <p:cNvSpPr/>
            <p:nvPr/>
          </p:nvSpPr>
          <p:spPr>
            <a:xfrm>
              <a:off x="2265663" y="1738551"/>
              <a:ext cx="3063115" cy="30631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2438232" y="1888709"/>
              <a:ext cx="2717977" cy="2717974"/>
            </a:xfrm>
            <a:prstGeom prst="ellipse">
              <a:avLst/>
            </a:prstGeom>
            <a:solidFill>
              <a:srgbClr val="0F7F30"/>
            </a:solidFill>
            <a:ln w="57150">
              <a:noFill/>
            </a:ln>
            <a:scene3d>
              <a:camera prst="perspectiveAbove" fov="0">
                <a:rot lat="0" lon="0" rev="0"/>
              </a:camera>
              <a:lightRig rig="threePt" dir="t"/>
            </a:scene3d>
            <a:sp3d prstMaterial="dkEdge">
              <a:bevelT w="1905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30000"/>
                </a:spcBef>
                <a:spcAft>
                  <a:spcPts val="0"/>
                </a:spcAft>
                <a:defRPr/>
              </a:pPr>
              <a:endParaRPr kumimoji="0" lang="ko-KR" altLang="en-US" sz="1600">
                <a:latin typeface="+mj-ea"/>
                <a:ea typeface="+mj-ea"/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>
              <a:off x="2519962" y="1960981"/>
              <a:ext cx="2539409" cy="253940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contourClr>
                <a:srgbClr val="CBCBCB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j-ea"/>
                <a:ea typeface="+mj-ea"/>
              </a:endParaRPr>
            </a:p>
          </p:txBody>
        </p:sp>
      </p:grpSp>
      <p:sp>
        <p:nvSpPr>
          <p:cNvPr id="14" name="직사각형 19"/>
          <p:cNvSpPr>
            <a:spLocks noChangeArrowheads="1"/>
          </p:cNvSpPr>
          <p:nvPr/>
        </p:nvSpPr>
        <p:spPr bwMode="auto">
          <a:xfrm>
            <a:off x="3707904" y="1869673"/>
            <a:ext cx="1728192" cy="70788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교육봉사의 교육적 의의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9966" y="639947"/>
            <a:ext cx="7638458" cy="83099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 </a:t>
            </a:r>
            <a:r>
              <a:rPr lang="ko-KR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교육봉사자와 봉사대상자는 서로 </a:t>
            </a:r>
            <a:r>
              <a:rPr lang="ko-KR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가르치면서 동시에 배운다</a:t>
            </a:r>
            <a:r>
              <a:rPr lang="en-US" altLang="ko-KR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ea"/>
                <a:ea typeface="+mj-ea"/>
                <a:cs typeface="Arial" pitchFamily="34" charset="0"/>
              </a:rPr>
              <a:t>.</a:t>
            </a:r>
            <a:endParaRPr lang="ko-KR" alt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ea"/>
              <a:ea typeface="+mj-ea"/>
              <a:cs typeface="Arial" pitchFamily="34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971601" y="1920961"/>
            <a:ext cx="2119313" cy="62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fontAlgn="auto">
              <a:lnSpc>
                <a:spcPts val="15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ko-KR" altLang="en-US" sz="2400" spc="-150" dirty="0">
                <a:latin typeface="+mj-ea"/>
                <a:ea typeface="+mj-ea"/>
              </a:rPr>
              <a:t>봉사대상자</a:t>
            </a:r>
            <a:endParaRPr lang="en-US" altLang="ko-KR" sz="2400" spc="-150" dirty="0">
              <a:latin typeface="+mj-ea"/>
              <a:ea typeface="+mj-ea"/>
            </a:endParaRPr>
          </a:p>
          <a:p>
            <a:pPr marL="342900" indent="-342900" algn="ctr" fontAlgn="auto">
              <a:lnSpc>
                <a:spcPts val="15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ko-KR" spc="-150" dirty="0">
                <a:latin typeface="+mj-ea"/>
                <a:ea typeface="+mj-ea"/>
              </a:rPr>
              <a:t>Ex. </a:t>
            </a:r>
            <a:r>
              <a:rPr lang="ko-KR" altLang="en-US" spc="-150" dirty="0">
                <a:latin typeface="+mj-ea"/>
                <a:ea typeface="+mj-ea"/>
              </a:rPr>
              <a:t>능력</a:t>
            </a:r>
            <a:r>
              <a:rPr lang="en-US" altLang="ko-KR" spc="-150" dirty="0">
                <a:latin typeface="+mj-ea"/>
                <a:ea typeface="+mj-ea"/>
              </a:rPr>
              <a:t>, </a:t>
            </a:r>
            <a:r>
              <a:rPr lang="ko-KR" altLang="en-US" spc="-150" dirty="0">
                <a:latin typeface="+mj-ea"/>
                <a:ea typeface="+mj-ea"/>
              </a:rPr>
              <a:t>지식</a:t>
            </a:r>
            <a:r>
              <a:rPr lang="en-US" altLang="ko-KR" spc="-150" dirty="0">
                <a:latin typeface="+mj-ea"/>
                <a:ea typeface="+mj-ea"/>
              </a:rPr>
              <a:t>…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6084169" y="2037867"/>
            <a:ext cx="2119313" cy="3141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fontAlgn="auto">
              <a:lnSpc>
                <a:spcPts val="15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ko-KR" altLang="en-US" sz="2400" spc="-150" dirty="0">
                <a:latin typeface="+mj-ea"/>
                <a:ea typeface="+mj-ea"/>
              </a:rPr>
              <a:t>예비교사 </a:t>
            </a:r>
            <a:endParaRPr lang="en-US" altLang="ko-KR" sz="2400" spc="-150" dirty="0">
              <a:latin typeface="+mj-ea"/>
              <a:ea typeface="+mj-ea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83568" y="3381840"/>
            <a:ext cx="7776864" cy="1458162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대학에서 배운 내용을 현장에 적용해 봄으로써 실천으로 옮김</a:t>
            </a:r>
            <a:endParaRPr lang="en-US" altLang="ko-KR" sz="16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  <a:cs typeface="함초롬돋움" pitchFamily="50" charset="-127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타인과의 협력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, 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인간관계를 유지하는 경험</a:t>
            </a:r>
            <a:endParaRPr lang="en-US" altLang="ko-KR" sz="16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  <a:cs typeface="함초롬돋움" pitchFamily="50" charset="-127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자신의 적성이 정말 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‘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교사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’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에 적합한지</a:t>
            </a:r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, </a:t>
            </a:r>
            <a:r>
              <a:rPr lang="ko-KR" altLang="en-US" sz="16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함초롬돋움" pitchFamily="50" charset="-127"/>
              </a:rPr>
              <a:t>예상 못한 어려움은 없는지 등을 경험할 수 있게 됨</a:t>
            </a:r>
            <a:endParaRPr lang="en-US" altLang="ko-KR" sz="1600" b="1" dirty="0">
              <a:solidFill>
                <a:schemeClr val="tx2">
                  <a:lumMod val="50000"/>
                </a:schemeClr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교육기관의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b="1" dirty="0">
              <a:solidFill>
                <a:srgbClr val="FF0000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23528" y="519522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정규교육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1979712" y="519522"/>
            <a:ext cx="6912768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 유치원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중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고등학교 방과후교실 등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학교 밖 청소년 포함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23528" y="3055349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학력인정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평생교육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시설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1979712" y="2998888"/>
            <a:ext cx="6912768" cy="10310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algn="just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평생교육법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31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항에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따른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학력인정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평생교육시설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lvl="1" indent="-171450" algn="just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서울 양원초등학교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참고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제주에는 없음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331640" y="4176555"/>
            <a:ext cx="7488832" cy="10248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200" dirty="0">
                <a:latin typeface="+mj-ea"/>
                <a:ea typeface="+mj-ea"/>
              </a:rPr>
              <a:t>*</a:t>
            </a:r>
            <a:r>
              <a:rPr lang="ko-KR" altLang="en-US" sz="12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구체적인 방법과 진행 방식 </a:t>
            </a:r>
            <a:r>
              <a:rPr lang="en-US" altLang="ko-KR" sz="1400" dirty="0">
                <a:latin typeface="+mj-ea"/>
                <a:ea typeface="+mj-ea"/>
              </a:rPr>
              <a:t>: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 담당자와 협의</a:t>
            </a:r>
            <a:endParaRPr lang="en-US" altLang="ko-KR" sz="16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lvl="1" indent="-34290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ko-KR" altLang="en-US" sz="1400" dirty="0">
                <a:latin typeface="+mj-ea"/>
                <a:ea typeface="+mj-ea"/>
              </a:rPr>
              <a:t>기관의 기존 교육프로그램 운영 및 보조로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투입되는 경우</a:t>
            </a:r>
            <a:r>
              <a:rPr lang="en-US" altLang="ko-KR" sz="1400" dirty="0">
                <a:latin typeface="+mj-ea"/>
                <a:ea typeface="+mj-ea"/>
              </a:rPr>
              <a:t> : </a:t>
            </a:r>
            <a:r>
              <a:rPr lang="ko-KR" altLang="en-US" sz="1400" dirty="0">
                <a:latin typeface="+mj-ea"/>
                <a:ea typeface="+mj-ea"/>
              </a:rPr>
              <a:t>인정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안되는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경우</a:t>
            </a:r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발생</a:t>
            </a:r>
            <a:endParaRPr lang="en-US" altLang="ko-KR" sz="1400" dirty="0">
              <a:latin typeface="+mj-ea"/>
              <a:ea typeface="+mj-ea"/>
            </a:endParaRPr>
          </a:p>
          <a:p>
            <a:pPr marL="342900" lvl="1" indent="-34290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Char char="ü"/>
            </a:pPr>
            <a:r>
              <a:rPr lang="en-US" altLang="ko-KR" sz="1400" dirty="0">
                <a:latin typeface="+mj-ea"/>
                <a:ea typeface="+mj-ea"/>
              </a:rPr>
              <a:t>‘</a:t>
            </a:r>
            <a:r>
              <a:rPr lang="ko-KR" altLang="en-US" sz="1400" dirty="0">
                <a:latin typeface="+mj-ea"/>
                <a:ea typeface="+mj-ea"/>
              </a:rPr>
              <a:t>자신의 전공을 알리고 이렇게 할 수 있다</a:t>
            </a:r>
            <a:r>
              <a:rPr lang="en-US" altLang="ko-KR" sz="1400" dirty="0">
                <a:latin typeface="+mj-ea"/>
                <a:ea typeface="+mj-ea"/>
              </a:rPr>
              <a:t>’ </a:t>
            </a:r>
            <a:r>
              <a:rPr lang="ko-KR" altLang="en-US" sz="1400" dirty="0">
                <a:latin typeface="+mj-ea"/>
                <a:ea typeface="+mj-ea"/>
              </a:rPr>
              <a:t>알리면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기관에서 필요한 교육을 조율</a:t>
            </a:r>
            <a:br>
              <a:rPr lang="en-US" altLang="ko-KR" sz="1400" dirty="0">
                <a:latin typeface="+mj-ea"/>
                <a:ea typeface="+mj-ea"/>
              </a:rPr>
            </a:br>
            <a:r>
              <a:rPr lang="en-US" altLang="ko-KR" sz="1400" dirty="0">
                <a:latin typeface="+mj-ea"/>
                <a:ea typeface="+mj-ea"/>
              </a:rPr>
              <a:t> -&gt; </a:t>
            </a:r>
            <a:r>
              <a:rPr lang="ko-KR" altLang="en-US" sz="1600" dirty="0">
                <a:solidFill>
                  <a:srgbClr val="0070C0"/>
                </a:solidFill>
                <a:latin typeface="+mj-ea"/>
                <a:ea typeface="+mj-ea"/>
              </a:rPr>
              <a:t>담당자와 조율과정 필요</a:t>
            </a:r>
            <a:r>
              <a:rPr lang="en-US" altLang="ko-KR" sz="160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3" name="모서리가 둥근 직사각형 9"/>
          <p:cNvSpPr/>
          <p:nvPr/>
        </p:nvSpPr>
        <p:spPr>
          <a:xfrm>
            <a:off x="323528" y="1761660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</a:p>
        </p:txBody>
      </p:sp>
      <p:sp>
        <p:nvSpPr>
          <p:cNvPr id="14" name="모서리가 둥근 직사각형 10"/>
          <p:cNvSpPr/>
          <p:nvPr/>
        </p:nvSpPr>
        <p:spPr>
          <a:xfrm>
            <a:off x="1979712" y="1491630"/>
            <a:ext cx="6912768" cy="14041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공공기관의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장이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인정한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비영리기관   </a:t>
            </a:r>
            <a:endParaRPr lang="en-US" altLang="ko-KR" sz="14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지역 아동센터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청소년아카데미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문화의 집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종합사회복지관 등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학습지도에 도움이 필요한 학생에게 개별 또는 소집단 학업지도 실시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lvl="1" indent="-171450" defTabSz="8445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국가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지방자치단체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등록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및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비영리인가증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+mj-ea"/>
                <a:ea typeface="+mj-ea"/>
              </a:rPr>
              <a:t>보유단체</a:t>
            </a:r>
            <a:r>
              <a:rPr lang="en-US" altLang="ko-KR" sz="1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가능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 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교육내용의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타원 4"/>
          <p:cNvSpPr/>
          <p:nvPr/>
        </p:nvSpPr>
        <p:spPr>
          <a:xfrm>
            <a:off x="395536" y="789552"/>
            <a:ext cx="864096" cy="6480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lang="ko-KR" alt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259632" y="519522"/>
            <a:ext cx="7704856" cy="1188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교육내용 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국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사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과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음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체 등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실제 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•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중등 교육과정에                  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                 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배치되어 있는 정식 교육과정의 내용을 교육봉사활동으로 선정</a:t>
            </a:r>
            <a:endParaRPr lang="en-US" altLang="ko-KR" sz="1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395536" y="2139702"/>
            <a:ext cx="864096" cy="6480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lang="ko-KR" alt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1331640" y="1869672"/>
            <a:ext cx="7488832" cy="1188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그 외 교육내용 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교육봉사활동 운영교수에게 확인된 교육내용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유아교육법 제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조에 따른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유치원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 err="1">
                <a:solidFill>
                  <a:schemeClr val="tx1"/>
                </a:solidFill>
                <a:latin typeface="+mj-ea"/>
                <a:ea typeface="+mj-ea"/>
              </a:rPr>
              <a:t>보육법에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의해 설립된 </a:t>
            </a:r>
            <a:r>
              <a:rPr lang="ko-KR" altLang="en-US" sz="1400" dirty="0" err="1">
                <a:solidFill>
                  <a:schemeClr val="tx1"/>
                </a:solidFill>
                <a:latin typeface="+mj-ea"/>
                <a:ea typeface="+mj-ea"/>
              </a:rPr>
              <a:t>어린이집은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불인정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9" name="타원 8"/>
          <p:cNvSpPr/>
          <p:nvPr/>
        </p:nvSpPr>
        <p:spPr>
          <a:xfrm>
            <a:off x="395536" y="3489852"/>
            <a:ext cx="864096" cy="6480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endParaRPr lang="ko-KR" alt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1331640" y="3219822"/>
            <a:ext cx="7488832" cy="16201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교육내용의 불인정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1)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기본적 유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중등 교육과정에 해당되지 않는 내용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2)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정식 교육과정 외의 프로그램을 운영교수에게 확인 받지 않고 실시한 경우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3) ‘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어린이집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’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에서 교육봉사활동을 실시한 경우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8460431" y="4461960"/>
            <a:ext cx="576065" cy="57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 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교육내용의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cxnSp>
        <p:nvCxnSpPr>
          <p:cNvPr id="5" name="직선 연결선 4"/>
          <p:cNvCxnSpPr>
            <a:cxnSpLocks/>
          </p:cNvCxnSpPr>
          <p:nvPr/>
        </p:nvCxnSpPr>
        <p:spPr>
          <a:xfrm>
            <a:off x="2915816" y="879562"/>
            <a:ext cx="0" cy="374441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6156176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모서리가 둥근 직사각형 8"/>
          <p:cNvSpPr/>
          <p:nvPr/>
        </p:nvSpPr>
        <p:spPr>
          <a:xfrm>
            <a:off x="395536" y="464742"/>
            <a:ext cx="2304256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학교 교육과정</a:t>
            </a:r>
            <a:endParaRPr lang="en-US" altLang="ko-KR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유치원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초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중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고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특수학교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endParaRPr lang="ko-KR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3283233" y="473989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  <a:r>
              <a:rPr lang="ko-KR" altLang="en-US" sz="18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en-US" altLang="ko-KR" sz="18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기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관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 참고 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endParaRPr lang="ko-KR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516216" y="681540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해외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101219" y="1756526"/>
            <a:ext cx="2903566" cy="2039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&lt;</a:t>
            </a:r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인정교육내용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&gt;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아동 멘토링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1:1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또는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다 학습지도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센터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교육프로그램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운영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봉사대상자의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교육과정과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  연관되어야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함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99773" y="1490522"/>
            <a:ext cx="2208031" cy="25713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&lt;</a:t>
            </a:r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인정교육내용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&gt;</a:t>
            </a: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교사보조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부진아 학생지도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멘토링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400" dirty="0" err="1">
                <a:solidFill>
                  <a:schemeClr val="tx1"/>
                </a:solidFill>
                <a:latin typeface="+mj-ea"/>
                <a:ea typeface="+mj-ea"/>
              </a:rPr>
              <a:t>튜터링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☞ 특수아 지도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307569" y="1310082"/>
            <a:ext cx="2987824" cy="3060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교원양성기관에서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교류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협정을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체결한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대학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교육청이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지정한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정규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유치원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초중등학교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*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 주관 기관 확인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(ex, 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GTU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외국의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대학과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교류협정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외국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대학에서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지정한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초중등학교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사전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교육학과와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조율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시행</a:t>
            </a: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endParaRPr lang="en-US" altLang="ko-KR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A7230C1A-2D8A-C184-DB17-867AE01D5793}"/>
              </a:ext>
            </a:extLst>
          </p:cNvPr>
          <p:cNvSpPr txBox="1"/>
          <p:nvPr/>
        </p:nvSpPr>
        <p:spPr>
          <a:xfrm>
            <a:off x="359532" y="1131590"/>
            <a:ext cx="8424936" cy="3034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j-ea"/>
                <a:ea typeface="+mj-ea"/>
              </a:rPr>
              <a:t>초</a:t>
            </a:r>
            <a:r>
              <a:rPr lang="en-US" altLang="ko-KR" sz="1200" dirty="0">
                <a:latin typeface="+mj-ea"/>
                <a:ea typeface="+mj-ea"/>
              </a:rPr>
              <a:t>·</a:t>
            </a:r>
            <a:r>
              <a:rPr lang="ko-KR" altLang="en-US" sz="1200" dirty="0">
                <a:latin typeface="+mj-ea"/>
                <a:ea typeface="+mj-ea"/>
              </a:rPr>
              <a:t>중</a:t>
            </a:r>
            <a:r>
              <a:rPr lang="en-US" altLang="ko-KR" sz="1200" dirty="0">
                <a:latin typeface="+mj-ea"/>
                <a:ea typeface="+mj-ea"/>
              </a:rPr>
              <a:t> ·</a:t>
            </a:r>
            <a:r>
              <a:rPr lang="ko-KR" altLang="en-US" sz="1200" dirty="0">
                <a:latin typeface="+mj-ea"/>
                <a:ea typeface="+mj-ea"/>
              </a:rPr>
              <a:t>고등학생 정규 교과목의 교육과정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국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영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수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사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과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음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미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체 등</a:t>
            </a:r>
            <a:r>
              <a:rPr lang="en-US" altLang="ko-KR" sz="1200" dirty="0">
                <a:latin typeface="+mj-ea"/>
                <a:ea typeface="+mj-ea"/>
              </a:rPr>
              <a:t>)</a:t>
            </a:r>
            <a:r>
              <a:rPr lang="ko-KR" altLang="en-US" sz="1200" dirty="0">
                <a:latin typeface="+mj-ea"/>
                <a:ea typeface="+mj-ea"/>
              </a:rPr>
              <a:t>으로 구성된 내용으로 교육과정내용의 계획 및 목표가 명확하고 구체적이어야 하며 교과목 내용에 해당하는 내용으로 교수활동을 하여야 함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latin typeface="+mj-ea"/>
                <a:ea typeface="+mj-ea"/>
              </a:rPr>
              <a:t>※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직접적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교수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-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학습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활동만</a:t>
            </a:r>
            <a:r>
              <a:rPr lang="en-US" altLang="ko-KR" sz="11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가능    </a:t>
            </a:r>
            <a:endParaRPr lang="en-US" altLang="ko-KR" sz="11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※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전공과목 및 교원자격증의 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학교 급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이 일치하지 않아도 가능 </a:t>
            </a:r>
            <a:endParaRPr lang="ko-KR" altLang="en-US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&lt;</a:t>
            </a:r>
            <a:r>
              <a:rPr lang="ko-KR" altLang="en-US" sz="1100" b="1" dirty="0">
                <a:solidFill>
                  <a:schemeClr val="tx1"/>
                </a:solidFill>
                <a:latin typeface="+mj-ea"/>
                <a:ea typeface="+mj-ea"/>
              </a:rPr>
              <a:t>불인정내용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&gt;</a:t>
            </a:r>
          </a:p>
          <a:p>
            <a:pPr lvl="0"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실제교육활동과 관계없는 업무</a:t>
            </a:r>
            <a:endParaRPr lang="en-US" altLang="ko-KR" sz="1200" dirty="0">
              <a:solidFill>
                <a:schemeClr val="tx1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행정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학습 자료준비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오리엔테이션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(OT),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놀이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게임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활동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스텝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행사지원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운동회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 err="1">
                <a:solidFill>
                  <a:srgbClr val="0070C0"/>
                </a:solidFill>
                <a:latin typeface="+mj-ea"/>
                <a:ea typeface="+mj-ea"/>
              </a:rPr>
              <a:t>등하교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 지도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보드게임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블록 쌓기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식사보조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도서정리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자율학습 감독 교육과정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설계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및</a:t>
            </a:r>
            <a:r>
              <a:rPr lang="en-US" altLang="ko-KR" sz="1200" b="1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0070C0"/>
                </a:solidFill>
                <a:latin typeface="+mj-ea"/>
                <a:ea typeface="+mj-ea"/>
              </a:rPr>
              <a:t>준비시간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 등은 인정되지 않음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 봉사활동을 </a:t>
            </a:r>
            <a:r>
              <a:rPr lang="en-US" altLang="ko-KR" sz="1200" dirty="0">
                <a:latin typeface="+mj-ea"/>
                <a:ea typeface="+mj-ea"/>
              </a:rPr>
              <a:t>1365, VMS </a:t>
            </a:r>
            <a:r>
              <a:rPr lang="ko-KR" altLang="en-US" sz="1200" dirty="0">
                <a:latin typeface="+mj-ea"/>
                <a:ea typeface="+mj-ea"/>
              </a:rPr>
              <a:t>봉사활동 사이트에 올리면 봉사시간으로 불인정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☞ 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일하는 곳에서 급여나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아르바이트 비용을 받는 경우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활동비를 지원 받는 경우 불인정 </a:t>
            </a:r>
            <a:endParaRPr lang="en-US" altLang="ko-KR" sz="12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E30FF41-6095-4510-0FB8-DDEAB08A52C9}"/>
              </a:ext>
            </a:extLst>
          </p:cNvPr>
          <p:cNvSpPr/>
          <p:nvPr/>
        </p:nvSpPr>
        <p:spPr>
          <a:xfrm>
            <a:off x="0" y="66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 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교육내용의 적절성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  <a:cs typeface="함초롬돋움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09770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</a:t>
            </a:r>
            <a:endParaRPr lang="ko-KR" altLang="en-US" sz="1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683568" y="681540"/>
            <a:ext cx="799288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</a:rPr>
              <a:t>대학에서의 교육봉사활동은 인정하지 않음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467544" y="1437624"/>
            <a:ext cx="8352928" cy="34023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대학에서 교육봉사활동을 진행하는 경우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교육봉사활동 전용 메일로 반드시 확인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!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 확인 없이 진행 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교육봉사활동 불인정 경우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책임지지 않음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교육봉사활동 전용 메일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  <a:hlinkClick r:id="rId4"/>
              </a:rPr>
              <a:t>kyobong@jejunu.ac.kr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교육학과 사무실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(064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mr-IN" altLang="ko-KR" sz="1400" dirty="0">
                <a:solidFill>
                  <a:schemeClr val="tx1"/>
                </a:solidFill>
                <a:latin typeface="+mj-ea"/>
                <a:ea typeface="+mj-ea"/>
              </a:rPr>
              <a:t>–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754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mr-IN" altLang="ko-KR" sz="1400" dirty="0">
                <a:solidFill>
                  <a:schemeClr val="tx1"/>
                </a:solidFill>
                <a:latin typeface="+mj-ea"/>
                <a:ea typeface="+mj-ea"/>
              </a:rPr>
              <a:t>–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2169)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285750" lvl="0" indent="-285750">
              <a:lnSpc>
                <a:spcPct val="150000"/>
              </a:lnSpc>
              <a:buFontTx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교과부 예외 지침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코로나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19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로 인해 한시적 예외적용 시기 있었음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항상 예외지침이 적용되는 것이 아니므로 꼭 확인 필요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확인 없이 진행 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‘2021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년에는 가능했는데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올해는 왜 안되죠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?’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문의 해도 적용 안됨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반드시 확인 후 진행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9241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328CE-FB97-EA64-F140-367DFD791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D0A9C6E9-C1D0-2F43-1ABB-31FF021391BD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운영 지침 및 자주 묻는 질문</a:t>
            </a: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420BB58D-4B02-0BC1-10BF-0A1E8D5038BB}"/>
              </a:ext>
            </a:extLst>
          </p:cNvPr>
          <p:cNvCxnSpPr/>
          <p:nvPr/>
        </p:nvCxnSpPr>
        <p:spPr>
          <a:xfrm>
            <a:off x="2987824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E2499FCD-8C59-C849-EE20-46CAB9B76FBF}"/>
              </a:ext>
            </a:extLst>
          </p:cNvPr>
          <p:cNvCxnSpPr/>
          <p:nvPr/>
        </p:nvCxnSpPr>
        <p:spPr>
          <a:xfrm>
            <a:off x="6156176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42AD86D4-34A6-4479-9C54-457564DD545D}"/>
              </a:ext>
            </a:extLst>
          </p:cNvPr>
          <p:cNvCxnSpPr/>
          <p:nvPr/>
        </p:nvCxnSpPr>
        <p:spPr>
          <a:xfrm>
            <a:off x="179512" y="2733768"/>
            <a:ext cx="871296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>
            <a:extLst>
              <a:ext uri="{FF2B5EF4-FFF2-40B4-BE49-F238E27FC236}">
                <a16:creationId xmlns:a16="http://schemas.microsoft.com/office/drawing/2014/main" id="{779A5AAF-5346-CC21-444B-B71594C83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8" y="806804"/>
            <a:ext cx="2926994" cy="184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정규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유치원</a:t>
            </a:r>
            <a:r>
              <a:rPr lang="ko-KR" altLang="en-US" sz="1100" dirty="0">
                <a:latin typeface="+mj-ea"/>
                <a:ea typeface="+mj-ea"/>
              </a:rPr>
              <a:t> 및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초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,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중학교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2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 사회교육기관</a:t>
            </a:r>
            <a:r>
              <a:rPr lang="ko-KR" altLang="en-US" sz="1100" dirty="0">
                <a:latin typeface="+mj-ea"/>
                <a:ea typeface="+mj-ea"/>
              </a:rPr>
              <a:t> 또는 직접적 혹은 간접적 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</a:t>
            </a:r>
            <a:r>
              <a:rPr lang="ko-KR" altLang="en-US" sz="1100" dirty="0">
                <a:latin typeface="+mj-ea"/>
                <a:ea typeface="+mj-ea"/>
              </a:rPr>
              <a:t>으로 교육을 겸하고 있는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시설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2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 공공기관의 장</a:t>
            </a:r>
            <a:r>
              <a:rPr lang="ko-KR" altLang="en-US" sz="1100" dirty="0">
                <a:latin typeface="+mj-ea"/>
                <a:ea typeface="+mj-ea"/>
              </a:rPr>
              <a:t>이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인정한</a:t>
            </a:r>
            <a:r>
              <a:rPr lang="en-US" altLang="ko-KR" sz="1100" dirty="0">
                <a:latin typeface="+mj-ea"/>
                <a:ea typeface="+mj-ea"/>
              </a:rPr>
              <a:t>  </a:t>
            </a:r>
            <a:r>
              <a:rPr lang="ko-KR" altLang="en-US" sz="1100" dirty="0">
                <a:latin typeface="+mj-ea"/>
                <a:ea typeface="+mj-ea"/>
              </a:rPr>
              <a:t>비영리 기관에 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</a:t>
            </a:r>
            <a:r>
              <a:rPr lang="ko-KR" altLang="en-US" sz="1100" dirty="0">
                <a:latin typeface="+mj-ea"/>
                <a:ea typeface="+mj-ea"/>
              </a:rPr>
              <a:t>서 실행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국가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,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지방자치단체 등록 </a:t>
            </a:r>
            <a:r>
              <a:rPr lang="ko-KR" altLang="en-US" sz="1100" dirty="0">
                <a:solidFill>
                  <a:srgbClr val="0070C0"/>
                </a:solidFill>
                <a:latin typeface="+mj-ea"/>
                <a:ea typeface="+mj-ea"/>
              </a:rPr>
              <a:t>및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비영리인가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증</a:t>
            </a:r>
            <a:r>
              <a:rPr lang="ko-KR" altLang="en-US" sz="1100" dirty="0">
                <a:latin typeface="+mj-ea"/>
                <a:ea typeface="+mj-ea"/>
              </a:rPr>
              <a:t> 보유단체</a:t>
            </a:r>
          </a:p>
        </p:txBody>
      </p:sp>
      <p:sp>
        <p:nvSpPr>
          <p:cNvPr id="11" name="TextBox 30">
            <a:extLst>
              <a:ext uri="{FF2B5EF4-FFF2-40B4-BE49-F238E27FC236}">
                <a16:creationId xmlns:a16="http://schemas.microsoft.com/office/drawing/2014/main" id="{80A60B8D-AC8E-BEB5-8C4F-AC17CEC81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0001" y="966835"/>
            <a:ext cx="3032518" cy="155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1</a:t>
            </a:r>
            <a:r>
              <a:rPr lang="ko-KR" altLang="en-US" sz="1100" b="1" dirty="0">
                <a:latin typeface="+mj-ea"/>
                <a:ea typeface="+mj-ea"/>
              </a:rPr>
              <a:t>일 </a:t>
            </a:r>
            <a:r>
              <a:rPr lang="ko-KR" altLang="en-US" sz="1100" dirty="0">
                <a:latin typeface="+mj-ea"/>
                <a:ea typeface="+mj-ea"/>
              </a:rPr>
              <a:t>교육봉사활동 시간은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 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 :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최대</a:t>
            </a:r>
            <a:r>
              <a:rPr lang="ko-KR" altLang="en-US" sz="1100" dirty="0"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6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시간 인정</a:t>
            </a:r>
            <a:endParaRPr lang="en-US" altLang="ko-KR" sz="1100" dirty="0">
              <a:solidFill>
                <a:srgbClr val="0070C0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Ex. </a:t>
            </a:r>
            <a:r>
              <a:rPr lang="ko-KR" altLang="en-US" sz="1100" dirty="0">
                <a:latin typeface="+mj-ea"/>
                <a:ea typeface="+mj-ea"/>
              </a:rPr>
              <a:t>하루 </a:t>
            </a:r>
            <a:r>
              <a:rPr lang="en-US" altLang="ko-KR" sz="1100" dirty="0">
                <a:latin typeface="+mj-ea"/>
                <a:ea typeface="+mj-ea"/>
              </a:rPr>
              <a:t>7</a:t>
            </a:r>
            <a:r>
              <a:rPr lang="ko-KR" altLang="en-US" sz="1100" dirty="0">
                <a:latin typeface="+mj-ea"/>
                <a:ea typeface="+mj-ea"/>
              </a:rPr>
              <a:t>시간 했다면</a:t>
            </a:r>
            <a:r>
              <a:rPr lang="en-US" altLang="ko-KR" sz="1100" dirty="0">
                <a:latin typeface="+mj-ea"/>
                <a:ea typeface="+mj-ea"/>
              </a:rPr>
              <a:t>?</a:t>
            </a:r>
          </a:p>
          <a:p>
            <a:pPr lvl="0">
              <a:lnSpc>
                <a:spcPct val="150000"/>
              </a:lnSpc>
            </a:pP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>
                <a:latin typeface="+mj-ea"/>
                <a:ea typeface="+mj-ea"/>
              </a:rPr>
              <a:t>☞ 사회봉사 기관도 보편적으로 </a:t>
            </a:r>
            <a:r>
              <a:rPr lang="en-US" altLang="ko-KR" sz="1100" dirty="0">
                <a:latin typeface="+mj-ea"/>
                <a:ea typeface="+mj-ea"/>
              </a:rPr>
              <a:t>6</a:t>
            </a:r>
            <a:r>
              <a:rPr lang="ko-KR" altLang="en-US" sz="1100" dirty="0">
                <a:latin typeface="+mj-ea"/>
                <a:ea typeface="+mj-ea"/>
              </a:rPr>
              <a:t>시간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 </a:t>
            </a:r>
            <a:r>
              <a:rPr lang="ko-KR" altLang="en-US" sz="1100" dirty="0">
                <a:latin typeface="+mj-ea"/>
                <a:ea typeface="+mj-ea"/>
              </a:rPr>
              <a:t>이내에서 인정</a:t>
            </a:r>
          </a:p>
        </p:txBody>
      </p:sp>
      <p:sp>
        <p:nvSpPr>
          <p:cNvPr id="12" name="TextBox 54">
            <a:extLst>
              <a:ext uri="{FF2B5EF4-FFF2-40B4-BE49-F238E27FC236}">
                <a16:creationId xmlns:a16="http://schemas.microsoft.com/office/drawing/2014/main" id="{3BFBB142-EA0C-0C57-66A2-FBB4B124E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2229" y="894617"/>
            <a:ext cx="2926993" cy="174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유치원 </a:t>
            </a:r>
            <a:r>
              <a:rPr lang="en-US" altLang="ko-KR" sz="1100" b="1" dirty="0">
                <a:latin typeface="+mj-ea"/>
                <a:ea typeface="+mj-ea"/>
              </a:rPr>
              <a:t>· </a:t>
            </a:r>
            <a:r>
              <a:rPr lang="ko-KR" altLang="en-US" sz="1100" b="1" dirty="0">
                <a:latin typeface="+mj-ea"/>
                <a:ea typeface="+mj-ea"/>
              </a:rPr>
              <a:t>초</a:t>
            </a:r>
            <a:r>
              <a:rPr lang="en-US" altLang="ko-KR" sz="1100" b="1" dirty="0">
                <a:latin typeface="+mj-ea"/>
                <a:ea typeface="+mj-ea"/>
              </a:rPr>
              <a:t> · </a:t>
            </a:r>
            <a:r>
              <a:rPr lang="ko-KR" altLang="en-US" sz="1100" b="1" dirty="0">
                <a:latin typeface="+mj-ea"/>
                <a:ea typeface="+mj-ea"/>
              </a:rPr>
              <a:t>중</a:t>
            </a:r>
            <a:r>
              <a:rPr lang="en-US" altLang="ko-KR" sz="1100" b="1" dirty="0">
                <a:latin typeface="+mj-ea"/>
                <a:ea typeface="+mj-ea"/>
              </a:rPr>
              <a:t> · </a:t>
            </a:r>
            <a:r>
              <a:rPr lang="ko-KR" altLang="en-US" sz="1100" b="1" dirty="0">
                <a:latin typeface="+mj-ea"/>
                <a:ea typeface="+mj-ea"/>
              </a:rPr>
              <a:t>고등학생 대상</a:t>
            </a:r>
            <a:endParaRPr lang="en-US" altLang="ko-KR" sz="11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+mj-ea"/>
                <a:ea typeface="+mj-ea"/>
              </a:rPr>
              <a:t> ※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성인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대학생 포함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)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불가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latin typeface="+mj-ea"/>
                <a:ea typeface="+mj-ea"/>
              </a:rPr>
              <a:t>대상기록시 나이 대신 학년표시</a:t>
            </a:r>
            <a:endParaRPr lang="en-US" altLang="ko-KR" sz="11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예시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김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O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희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유치원생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) /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김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O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리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중</a:t>
            </a: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3)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en-US" altLang="ko-KR" sz="1100" dirty="0">
                <a:latin typeface="+mj-ea"/>
                <a:ea typeface="+mj-ea"/>
              </a:rPr>
              <a:t>5</a:t>
            </a:r>
            <a:r>
              <a:rPr lang="ko-KR" altLang="en-US" sz="1100" dirty="0">
                <a:latin typeface="+mj-ea"/>
                <a:ea typeface="+mj-ea"/>
              </a:rPr>
              <a:t>세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아동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아이라는 단어 적절하지 않음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교육대상이 다르면 그에 따른 교육목표나 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</a:t>
            </a:r>
            <a:r>
              <a:rPr lang="ko-KR" altLang="en-US" sz="1100" dirty="0">
                <a:latin typeface="+mj-ea"/>
                <a:ea typeface="+mj-ea"/>
              </a:rPr>
              <a:t>교육내용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방법이 달라질 수 있음</a:t>
            </a:r>
            <a:r>
              <a:rPr lang="en-US" altLang="ko-KR" sz="11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11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 lvl="0"/>
            <a:endParaRPr lang="en-US" altLang="ko-KR" sz="1200" dirty="0">
              <a:latin typeface="+mj-ea"/>
              <a:ea typeface="+mj-ea"/>
            </a:endParaRPr>
          </a:p>
        </p:txBody>
      </p:sp>
      <p:sp>
        <p:nvSpPr>
          <p:cNvPr id="15" name="TextBox 65">
            <a:extLst>
              <a:ext uri="{FF2B5EF4-FFF2-40B4-BE49-F238E27FC236}">
                <a16:creationId xmlns:a16="http://schemas.microsoft.com/office/drawing/2014/main" id="{BF426ADC-172C-7D8C-8CFE-B081FA400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86" y="3280929"/>
            <a:ext cx="2713121" cy="180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여러 명이 같은 내용으로 하나의 수업을 진행하는 경우 인정 안될 수 있음</a:t>
            </a:r>
            <a:r>
              <a:rPr lang="en-US" altLang="ko-KR" sz="11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교육봉사는 개인으로 진행하는 것을    </a:t>
            </a:r>
            <a:endParaRPr lang="en-US" altLang="ko-KR" sz="11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solidFill>
                  <a:srgbClr val="0070C0"/>
                </a:solidFill>
                <a:latin typeface="+mj-ea"/>
                <a:ea typeface="+mj-ea"/>
              </a:rPr>
              <a:t>  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원칙</a:t>
            </a:r>
            <a:r>
              <a:rPr lang="ko-KR" altLang="en-US" sz="1100" dirty="0">
                <a:latin typeface="+mj-ea"/>
                <a:ea typeface="+mj-ea"/>
              </a:rPr>
              <a:t>으로 하고 있음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축전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체험활동 등은 교육부에서 별개로 인정하기에 인정 안될 수 있음</a:t>
            </a:r>
            <a:br>
              <a:rPr lang="en-US" altLang="ko-KR" sz="1100" dirty="0">
                <a:latin typeface="+mj-ea"/>
                <a:ea typeface="+mj-ea"/>
              </a:rPr>
            </a:br>
            <a:endParaRPr lang="ko-KR" altLang="en-US" sz="1100" dirty="0">
              <a:latin typeface="+mj-ea"/>
              <a:ea typeface="+mj-ea"/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F484A566-0D41-A3AC-308E-B625C9FD6C26}"/>
              </a:ext>
            </a:extLst>
          </p:cNvPr>
          <p:cNvSpPr/>
          <p:nvPr/>
        </p:nvSpPr>
        <p:spPr>
          <a:xfrm>
            <a:off x="251520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1EC9655E-701F-3D03-73E7-27DA7AD711DD}"/>
              </a:ext>
            </a:extLst>
          </p:cNvPr>
          <p:cNvSpPr/>
          <p:nvPr/>
        </p:nvSpPr>
        <p:spPr>
          <a:xfrm>
            <a:off x="298782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E22A06B3-D348-C28D-94C2-3522093FC2FE}"/>
              </a:ext>
            </a:extLst>
          </p:cNvPr>
          <p:cNvSpPr/>
          <p:nvPr/>
        </p:nvSpPr>
        <p:spPr>
          <a:xfrm>
            <a:off x="622818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6BDD86C6-BFE9-BB42-2D9B-35EC7B5ABF55}"/>
              </a:ext>
            </a:extLst>
          </p:cNvPr>
          <p:cNvSpPr/>
          <p:nvPr/>
        </p:nvSpPr>
        <p:spPr>
          <a:xfrm>
            <a:off x="238071" y="2848881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6C2F4FF-1ABC-A741-8602-7D2C6190958F}"/>
              </a:ext>
            </a:extLst>
          </p:cNvPr>
          <p:cNvSpPr/>
          <p:nvPr/>
        </p:nvSpPr>
        <p:spPr>
          <a:xfrm>
            <a:off x="3046383" y="2848881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B19F8381-798D-A50F-6CB1-1551ADEA3AE8}"/>
              </a:ext>
            </a:extLst>
          </p:cNvPr>
          <p:cNvSpPr/>
          <p:nvPr/>
        </p:nvSpPr>
        <p:spPr>
          <a:xfrm>
            <a:off x="6214735" y="2848881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56C037-5F4E-FD87-78CD-C74731A4CF92}"/>
              </a:ext>
            </a:extLst>
          </p:cNvPr>
          <p:cNvSpPr txBox="1"/>
          <p:nvPr/>
        </p:nvSpPr>
        <p:spPr>
          <a:xfrm>
            <a:off x="864050" y="439106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교육기관에 대한 문의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A4BAB1-7ADE-3F8E-9403-849C8EF0A64F}"/>
              </a:ext>
            </a:extLst>
          </p:cNvPr>
          <p:cNvSpPr txBox="1"/>
          <p:nvPr/>
        </p:nvSpPr>
        <p:spPr>
          <a:xfrm>
            <a:off x="6804248" y="48276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일 최대 인정시간에 대한 문의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32494-963D-FDCE-D47F-42ECA28FC7B2}"/>
              </a:ext>
            </a:extLst>
          </p:cNvPr>
          <p:cNvSpPr txBox="1"/>
          <p:nvPr/>
        </p:nvSpPr>
        <p:spPr>
          <a:xfrm>
            <a:off x="3622447" y="470794"/>
            <a:ext cx="167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교육대상에 대한 문의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A04D42-07AC-A39C-1A9A-8AB2814948CE}"/>
              </a:ext>
            </a:extLst>
          </p:cNvPr>
          <p:cNvSpPr txBox="1"/>
          <p:nvPr/>
        </p:nvSpPr>
        <p:spPr>
          <a:xfrm>
            <a:off x="839467" y="2907674"/>
            <a:ext cx="1941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여러 명이 같은 학생 지도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45A8D8-3DEC-79DD-E095-957AAC3FB871}"/>
              </a:ext>
            </a:extLst>
          </p:cNvPr>
          <p:cNvSpPr txBox="1"/>
          <p:nvPr/>
        </p:nvSpPr>
        <p:spPr>
          <a:xfrm>
            <a:off x="3796855" y="2926405"/>
            <a:ext cx="131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교육봉사 불인정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3BE70C-2FD0-7E8E-11F5-B686D2418159}"/>
              </a:ext>
            </a:extLst>
          </p:cNvPr>
          <p:cNvSpPr txBox="1"/>
          <p:nvPr/>
        </p:nvSpPr>
        <p:spPr>
          <a:xfrm>
            <a:off x="3131840" y="35078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28" name="TextBox 65">
            <a:extLst>
              <a:ext uri="{FF2B5EF4-FFF2-40B4-BE49-F238E27FC236}">
                <a16:creationId xmlns:a16="http://schemas.microsoft.com/office/drawing/2014/main" id="{F0D1F5A6-B76F-CBB6-AE8D-285970E7F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431" y="3281955"/>
            <a:ext cx="2851719" cy="180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봉사활동을 </a:t>
            </a:r>
            <a:r>
              <a:rPr lang="en-US" altLang="ko-KR" sz="1100" dirty="0">
                <a:latin typeface="+mj-ea"/>
                <a:ea typeface="+mj-ea"/>
              </a:rPr>
              <a:t>1365, VMS </a:t>
            </a:r>
            <a:r>
              <a:rPr lang="ko-KR" altLang="en-US" sz="1100" dirty="0">
                <a:latin typeface="+mj-ea"/>
                <a:ea typeface="+mj-ea"/>
              </a:rPr>
              <a:t>봉사활동 사이트에 올리면 봉사시간으로 불인정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일하는 곳에서 급여나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아르바이트 비용을 받는 경우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활동비를 지원 받는 경우 불인정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점심시간 봉사시간에서 제외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제출서류 불량</a:t>
            </a:r>
            <a:endParaRPr lang="en-US" altLang="ko-KR" sz="1100" dirty="0"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70F35E-4223-EDDF-0D36-9B92DE866119}"/>
              </a:ext>
            </a:extLst>
          </p:cNvPr>
          <p:cNvSpPr txBox="1"/>
          <p:nvPr/>
        </p:nvSpPr>
        <p:spPr>
          <a:xfrm>
            <a:off x="6700850" y="2942598"/>
            <a:ext cx="25234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확인서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계획서의 서명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도장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직인</a:t>
            </a:r>
          </a:p>
        </p:txBody>
      </p:sp>
      <p:sp>
        <p:nvSpPr>
          <p:cNvPr id="22" name="TextBox 65">
            <a:extLst>
              <a:ext uri="{FF2B5EF4-FFF2-40B4-BE49-F238E27FC236}">
                <a16:creationId xmlns:a16="http://schemas.microsoft.com/office/drawing/2014/main" id="{E18A5CEB-0EA5-17FD-FA00-8B3CAF549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7079" y="3410058"/>
            <a:ext cx="2851719" cy="156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확인서 도장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직인은 직접 받아야 함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도장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직인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서명 이미지 파일 출력 불가</a:t>
            </a:r>
            <a:endParaRPr lang="en-US" altLang="ko-KR" sz="11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34221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운영 지침 및 자주 묻는 질문</a:t>
            </a:r>
          </a:p>
        </p:txBody>
      </p:sp>
      <p:cxnSp>
        <p:nvCxnSpPr>
          <p:cNvPr id="5" name="직선 연결선 4"/>
          <p:cNvCxnSpPr/>
          <p:nvPr/>
        </p:nvCxnSpPr>
        <p:spPr>
          <a:xfrm>
            <a:off x="2987824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6156176" y="1059582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179512" y="2733768"/>
            <a:ext cx="871296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34869" y="1007899"/>
            <a:ext cx="2926994" cy="184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활동 가능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endParaRPr lang="en-US" altLang="ko-KR" sz="2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계획서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확인서 기관별로 작성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sz="2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서약서</a:t>
            </a:r>
            <a:r>
              <a:rPr lang="en-US" altLang="ko-KR" sz="1100" dirty="0">
                <a:latin typeface="+mj-ea"/>
                <a:ea typeface="+mj-ea"/>
              </a:rPr>
              <a:t>, </a:t>
            </a:r>
            <a:r>
              <a:rPr lang="ko-KR" altLang="en-US" sz="1100" dirty="0">
                <a:latin typeface="+mj-ea"/>
                <a:ea typeface="+mj-ea"/>
              </a:rPr>
              <a:t>성찰보고서는 하나로 작성</a:t>
            </a:r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6219947" y="1149375"/>
            <a:ext cx="3032518" cy="155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총 회기 중 적어도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한 번은 본인 얼굴</a:t>
            </a:r>
            <a:r>
              <a:rPr lang="ko-KR" altLang="en-US" sz="1100" dirty="0">
                <a:latin typeface="+mj-ea"/>
                <a:ea typeface="+mj-ea"/>
              </a:rPr>
              <a:t>이 나와야 함</a:t>
            </a:r>
            <a:endParaRPr lang="en-US" altLang="ko-KR" sz="1100" dirty="0">
              <a:latin typeface="+mj-ea"/>
              <a:ea typeface="+mj-ea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그 외 학생 사진</a:t>
            </a:r>
            <a:r>
              <a:rPr lang="en-US" altLang="ko-KR" sz="1100" dirty="0">
                <a:latin typeface="+mj-ea"/>
                <a:ea typeface="+mj-ea"/>
              </a:rPr>
              <a:t>(</a:t>
            </a:r>
            <a:r>
              <a:rPr lang="ko-KR" altLang="en-US" sz="1100" dirty="0">
                <a:latin typeface="+mj-ea"/>
                <a:ea typeface="+mj-ea"/>
              </a:rPr>
              <a:t>모자이크 또는 </a:t>
            </a:r>
            <a:r>
              <a:rPr lang="ko-KR" altLang="en-US" sz="1100" dirty="0" err="1">
                <a:latin typeface="+mj-ea"/>
                <a:ea typeface="+mj-ea"/>
              </a:rPr>
              <a:t>블럭처리</a:t>
            </a:r>
            <a:r>
              <a:rPr lang="en-US" altLang="ko-KR" sz="1100" dirty="0">
                <a:latin typeface="+mj-ea"/>
                <a:ea typeface="+mj-ea"/>
              </a:rPr>
              <a:t>) </a:t>
            </a:r>
            <a:r>
              <a:rPr lang="ko-KR" altLang="en-US" sz="1100" dirty="0">
                <a:latin typeface="+mj-ea"/>
                <a:ea typeface="+mj-ea"/>
              </a:rPr>
              <a:t>학습자료 올림</a:t>
            </a:r>
            <a:r>
              <a:rPr lang="en-US" altLang="ko-KR" sz="1100" dirty="0">
                <a:latin typeface="+mj-ea"/>
                <a:ea typeface="+mj-ea"/>
              </a:rPr>
              <a:t>.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 교육대상 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ko-KR" altLang="en-US" sz="1100" dirty="0">
                <a:latin typeface="+mj-ea"/>
                <a:ea typeface="+mj-ea"/>
              </a:rPr>
              <a:t>김</a:t>
            </a:r>
            <a:r>
              <a:rPr lang="en-US" altLang="ko-KR" sz="1100" dirty="0">
                <a:latin typeface="+mj-ea"/>
                <a:ea typeface="+mj-ea"/>
              </a:rPr>
              <a:t>O</a:t>
            </a:r>
            <a:r>
              <a:rPr lang="ko-KR" altLang="en-US" sz="1100" dirty="0">
                <a:latin typeface="+mj-ea"/>
                <a:ea typeface="+mj-ea"/>
              </a:rPr>
              <a:t>지</a:t>
            </a:r>
            <a:r>
              <a:rPr lang="en-US" altLang="ko-KR" sz="1100" dirty="0">
                <a:latin typeface="+mj-ea"/>
                <a:ea typeface="+mj-ea"/>
              </a:rPr>
              <a:t>(</a:t>
            </a:r>
            <a:r>
              <a:rPr lang="ko-KR" altLang="en-US" sz="1100" dirty="0">
                <a:latin typeface="+mj-ea"/>
                <a:ea typeface="+mj-ea"/>
              </a:rPr>
              <a:t>초</a:t>
            </a:r>
            <a:r>
              <a:rPr lang="en-US" altLang="ko-KR" sz="1100" dirty="0">
                <a:latin typeface="+mj-ea"/>
                <a:ea typeface="+mj-ea"/>
              </a:rPr>
              <a:t>2)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되도록 컬러 인쇄</a:t>
            </a:r>
          </a:p>
        </p:txBody>
      </p:sp>
      <p:sp>
        <p:nvSpPr>
          <p:cNvPr id="12" name="TextBox 54"/>
          <p:cNvSpPr txBox="1">
            <a:spLocks noChangeArrowheads="1"/>
          </p:cNvSpPr>
          <p:nvPr/>
        </p:nvSpPr>
        <p:spPr bwMode="auto">
          <a:xfrm>
            <a:off x="3095523" y="1149375"/>
            <a:ext cx="2926993" cy="174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b="1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계획서 날짜 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교육봉사 활동 이전 날짜  </a:t>
            </a:r>
            <a:endParaRPr lang="en-US" altLang="ko-KR" sz="11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확인서 날짜 </a:t>
            </a:r>
            <a:r>
              <a:rPr lang="en-US" altLang="ko-KR" sz="1100" dirty="0">
                <a:latin typeface="+mj-ea"/>
                <a:ea typeface="+mj-ea"/>
              </a:rPr>
              <a:t>: </a:t>
            </a:r>
            <a:r>
              <a:rPr lang="ko-KR" altLang="en-US" sz="1100" dirty="0">
                <a:latin typeface="+mj-ea"/>
                <a:ea typeface="+mj-ea"/>
              </a:rPr>
              <a:t> 교육봉사 끝난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이후날짜</a:t>
            </a:r>
            <a:endParaRPr lang="en-US" altLang="ko-KR" sz="1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251520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7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98782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8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6228184" y="411510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17363" y="2840181"/>
            <a:ext cx="663924" cy="44074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063482" y="2819400"/>
            <a:ext cx="669604" cy="4615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11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6219947" y="2822846"/>
            <a:ext cx="659962" cy="47728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>
                <a:solidFill>
                  <a:schemeClr val="tx1"/>
                </a:solidFill>
                <a:latin typeface="+mj-ea"/>
                <a:ea typeface="+mj-ea"/>
              </a:rPr>
              <a:t>12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A50810-C4BA-8B42-7326-293D08FFC130}"/>
              </a:ext>
            </a:extLst>
          </p:cNvPr>
          <p:cNvSpPr txBox="1"/>
          <p:nvPr/>
        </p:nvSpPr>
        <p:spPr>
          <a:xfrm>
            <a:off x="792992" y="494409"/>
            <a:ext cx="2040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두 개 기관에서의 활동여부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7CEA58-479F-C5A2-B44A-A3EC100B4CF3}"/>
              </a:ext>
            </a:extLst>
          </p:cNvPr>
          <p:cNvSpPr txBox="1"/>
          <p:nvPr/>
        </p:nvSpPr>
        <p:spPr>
          <a:xfrm>
            <a:off x="6804248" y="482768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보고서 사진 관련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073B2-0EF7-FEDB-249A-FDA7156BC8EA}"/>
              </a:ext>
            </a:extLst>
          </p:cNvPr>
          <p:cNvSpPr txBox="1"/>
          <p:nvPr/>
        </p:nvSpPr>
        <p:spPr>
          <a:xfrm>
            <a:off x="3622447" y="470794"/>
            <a:ext cx="2095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계획서 날짜 및 확인서 날짜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EBD26A-F826-60BE-20FF-22AC3A761ED1}"/>
              </a:ext>
            </a:extLst>
          </p:cNvPr>
          <p:cNvSpPr txBox="1"/>
          <p:nvPr/>
        </p:nvSpPr>
        <p:spPr>
          <a:xfrm>
            <a:off x="3796855" y="2926405"/>
            <a:ext cx="854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서류 제출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A42862-A09D-D279-C654-AB3519F67592}"/>
              </a:ext>
            </a:extLst>
          </p:cNvPr>
          <p:cNvSpPr txBox="1"/>
          <p:nvPr/>
        </p:nvSpPr>
        <p:spPr>
          <a:xfrm>
            <a:off x="3131840" y="35078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28" name="TextBox 65">
            <a:extLst>
              <a:ext uri="{FF2B5EF4-FFF2-40B4-BE49-F238E27FC236}">
                <a16:creationId xmlns:a16="http://schemas.microsoft.com/office/drawing/2014/main" id="{46E71941-8B6F-F292-748E-50D8CA20E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14" y="3323071"/>
            <a:ext cx="2851719" cy="156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+mj-ea"/>
                <a:ea typeface="+mj-ea"/>
              </a:rPr>
              <a:t>교육봉사활동 전용 메일 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kyobong@jejunu.ac.kr</a:t>
            </a:r>
            <a:r>
              <a:rPr lang="en-US" altLang="ko-KR" sz="11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en-US" altLang="ko-KR" sz="1100" dirty="0">
              <a:latin typeface="+mj-ea"/>
              <a:ea typeface="+mj-ea"/>
            </a:endParaRPr>
          </a:p>
        </p:txBody>
      </p:sp>
      <p:sp>
        <p:nvSpPr>
          <p:cNvPr id="29" name="TextBox 65">
            <a:extLst>
              <a:ext uri="{FF2B5EF4-FFF2-40B4-BE49-F238E27FC236}">
                <a16:creationId xmlns:a16="http://schemas.microsoft.com/office/drawing/2014/main" id="{C0ACB0E6-A0F5-7376-59B8-B05606D6E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774" y="3339713"/>
            <a:ext cx="2851719" cy="156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애매한</a:t>
            </a:r>
            <a:r>
              <a:rPr lang="ko-KR" altLang="en-US" sz="1100" b="1" dirty="0">
                <a:solidFill>
                  <a:srgbClr val="00B0F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70C0"/>
                </a:solidFill>
                <a:latin typeface="+mj-ea"/>
                <a:ea typeface="+mj-ea"/>
              </a:rPr>
              <a:t>사항은</a:t>
            </a:r>
            <a:r>
              <a:rPr lang="ko-KR" altLang="en-US" sz="1100" dirty="0">
                <a:latin typeface="+mj-ea"/>
                <a:ea typeface="+mj-ea"/>
              </a:rPr>
              <a:t> </a:t>
            </a:r>
            <a:br>
              <a:rPr lang="en-US" altLang="ko-KR" sz="1100" dirty="0">
                <a:latin typeface="+mj-ea"/>
                <a:ea typeface="+mj-ea"/>
              </a:rPr>
            </a:br>
            <a:r>
              <a:rPr lang="en-US" altLang="ko-KR" sz="1100" dirty="0">
                <a:latin typeface="+mj-ea"/>
                <a:ea typeface="+mj-ea"/>
              </a:rPr>
              <a:t>:</a:t>
            </a:r>
            <a:r>
              <a:rPr lang="ko-KR" altLang="en-US" sz="1100" dirty="0">
                <a:latin typeface="+mj-ea"/>
                <a:ea typeface="+mj-ea"/>
              </a:rPr>
              <a:t> 이메일 및 운영교수에게 문의</a:t>
            </a:r>
            <a:endParaRPr lang="en-US" altLang="ko-KR" sz="1100" dirty="0">
              <a:latin typeface="+mj-ea"/>
              <a:ea typeface="+mj-ea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5800B2-3F83-FB59-392B-AB68CA65BB2A}"/>
              </a:ext>
            </a:extLst>
          </p:cNvPr>
          <p:cNvSpPr txBox="1"/>
          <p:nvPr/>
        </p:nvSpPr>
        <p:spPr>
          <a:xfrm>
            <a:off x="6849357" y="291560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기타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7597B4-F58C-68A9-E614-72B09751E134}"/>
              </a:ext>
            </a:extLst>
          </p:cNvPr>
          <p:cNvSpPr txBox="1"/>
          <p:nvPr/>
        </p:nvSpPr>
        <p:spPr>
          <a:xfrm>
            <a:off x="969647" y="287142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문의사항</a:t>
            </a:r>
          </a:p>
        </p:txBody>
      </p:sp>
      <p:sp>
        <p:nvSpPr>
          <p:cNvPr id="33" name="TextBox 65">
            <a:extLst>
              <a:ext uri="{FF2B5EF4-FFF2-40B4-BE49-F238E27FC236}">
                <a16:creationId xmlns:a16="http://schemas.microsoft.com/office/drawing/2014/main" id="{C2A6E982-7108-F0C5-47FB-D644BF03F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182" y="3323071"/>
            <a:ext cx="3051394" cy="158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기한 </a:t>
            </a:r>
            <a:r>
              <a:rPr lang="en-US" altLang="ko-KR" sz="1100" dirty="0">
                <a:latin typeface="+mj-ea"/>
                <a:ea typeface="+mj-ea"/>
              </a:rPr>
              <a:t>: 2024</a:t>
            </a:r>
            <a:r>
              <a:rPr lang="ko-KR" altLang="en-US" sz="1100" dirty="0">
                <a:latin typeface="+mj-ea"/>
                <a:ea typeface="+mj-ea"/>
              </a:rPr>
              <a:t>년 </a:t>
            </a:r>
            <a:r>
              <a:rPr lang="en-US" altLang="ko-KR" sz="1100" dirty="0">
                <a:latin typeface="+mj-ea"/>
                <a:ea typeface="+mj-ea"/>
              </a:rPr>
              <a:t>6</a:t>
            </a:r>
            <a:r>
              <a:rPr lang="ko-KR" altLang="en-US" sz="1100" dirty="0">
                <a:latin typeface="+mj-ea"/>
                <a:ea typeface="+mj-ea"/>
              </a:rPr>
              <a:t>월 </a:t>
            </a:r>
            <a:r>
              <a:rPr lang="en-US" altLang="ko-KR" sz="1100" dirty="0">
                <a:latin typeface="+mj-ea"/>
                <a:ea typeface="+mj-ea"/>
              </a:rPr>
              <a:t>9</a:t>
            </a:r>
            <a:r>
              <a:rPr lang="ko-KR" altLang="en-US" sz="1100" dirty="0">
                <a:latin typeface="+mj-ea"/>
                <a:ea typeface="+mj-ea"/>
              </a:rPr>
              <a:t>일 월요일 </a:t>
            </a:r>
            <a:r>
              <a:rPr lang="en-US" altLang="ko-KR" sz="1100" dirty="0">
                <a:latin typeface="+mj-ea"/>
                <a:ea typeface="+mj-ea"/>
              </a:rPr>
              <a:t>17:00</a:t>
            </a:r>
            <a:r>
              <a:rPr lang="ko-KR" altLang="en-US" sz="1100" dirty="0">
                <a:latin typeface="+mj-ea"/>
                <a:ea typeface="+mj-ea"/>
              </a:rPr>
              <a:t>까지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100" dirty="0">
                <a:latin typeface="+mj-ea"/>
                <a:ea typeface="+mj-ea"/>
              </a:rPr>
              <a:t>제출 장소 사범대학</a:t>
            </a:r>
            <a:r>
              <a:rPr lang="en-US" altLang="ko-KR" sz="1100" dirty="0">
                <a:latin typeface="+mj-ea"/>
                <a:ea typeface="+mj-ea"/>
              </a:rPr>
              <a:t>1</a:t>
            </a:r>
            <a:r>
              <a:rPr lang="ko-KR" altLang="en-US" sz="1100" dirty="0">
                <a:latin typeface="+mj-ea"/>
                <a:ea typeface="+mj-ea"/>
              </a:rPr>
              <a:t>호관 </a:t>
            </a:r>
            <a:r>
              <a:rPr lang="en-US" altLang="ko-KR" sz="1100" dirty="0">
                <a:latin typeface="+mj-ea"/>
                <a:ea typeface="+mj-ea"/>
              </a:rPr>
              <a:t>3</a:t>
            </a:r>
            <a:r>
              <a:rPr lang="ko-KR" altLang="en-US" sz="1100" dirty="0">
                <a:latin typeface="+mj-ea"/>
                <a:ea typeface="+mj-ea"/>
              </a:rPr>
              <a:t>층 </a:t>
            </a:r>
            <a:endParaRPr lang="en-US" altLang="ko-KR" sz="11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   </a:t>
            </a:r>
            <a:r>
              <a:rPr lang="ko-KR" altLang="en-US" sz="1100" dirty="0">
                <a:latin typeface="+mj-ea"/>
                <a:ea typeface="+mj-ea"/>
              </a:rPr>
              <a:t>교육학과 사무실</a:t>
            </a:r>
            <a:r>
              <a:rPr lang="en-US" altLang="ko-KR" sz="1100" dirty="0">
                <a:latin typeface="+mj-ea"/>
                <a:ea typeface="+mj-ea"/>
              </a:rPr>
              <a:t>(1315)</a:t>
            </a:r>
          </a:p>
          <a:p>
            <a:pPr>
              <a:lnSpc>
                <a:spcPct val="150000"/>
              </a:lnSpc>
            </a:pPr>
            <a:r>
              <a:rPr lang="en-US" altLang="ko-KR" sz="1100" dirty="0">
                <a:latin typeface="+mj-ea"/>
                <a:ea typeface="+mj-ea"/>
              </a:rPr>
              <a:t>※ </a:t>
            </a:r>
            <a:r>
              <a:rPr lang="ko-KR" altLang="en-US" sz="1100" dirty="0">
                <a:latin typeface="+mj-ea"/>
                <a:ea typeface="+mj-ea"/>
              </a:rPr>
              <a:t>최소한 종강일 이주일전까지는 제출 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79512" y="2409732"/>
            <a:ext cx="8784976" cy="2292935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* </a:t>
            </a:r>
            <a:r>
              <a:rPr lang="ko-KR" altLang="en-US" sz="1200" dirty="0">
                <a:latin typeface="+mj-ea"/>
                <a:ea typeface="+mj-ea"/>
              </a:rPr>
              <a:t>장애아동의 경우 이런 부분은 정말 중요</a:t>
            </a:r>
            <a:r>
              <a:rPr lang="en-US" altLang="ko-KR" sz="1200" dirty="0">
                <a:latin typeface="+mj-ea"/>
                <a:ea typeface="+mj-ea"/>
              </a:rPr>
              <a:t>!!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사례</a:t>
            </a:r>
            <a:r>
              <a:rPr lang="en-US" altLang="ko-KR" sz="1200" dirty="0">
                <a:latin typeface="+mj-ea"/>
                <a:ea typeface="+mj-ea"/>
              </a:rPr>
              <a:t>) </a:t>
            </a:r>
            <a:r>
              <a:rPr lang="ko-KR" altLang="en-US" sz="1200" dirty="0">
                <a:latin typeface="+mj-ea"/>
                <a:ea typeface="+mj-ea"/>
              </a:rPr>
              <a:t>처음 본 아이들이 너무 귀여워 안아주고 싶었습니다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그래서 아무 생각 없이 앉아있는 아이를 안았는데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옆에 있는 선생님이 정말 놀라는 것이었습니다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그 아이는 바로 근육에 힘이 없어지는 근이영양증의 아동이었는데요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근이영양증 아이의 경우 근육이 약해서 잘못 안거나 당길 경우 뼈가 부러지거나 쉽게 탈골될 수도 있는 아이였던 것입니다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정말 큰일 날 뻔 한 일이었죠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아동에 대한 사전 정보를 파악하지 않고 좋아하는 마음만 앞서 일어난 일이었기에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봉사 활동가기 전에 공부가 정말 중요하다는 것을 느꼈습니다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</a:p>
        </p:txBody>
      </p:sp>
      <p:sp>
        <p:nvSpPr>
          <p:cNvPr id="8" name="타원 7"/>
          <p:cNvSpPr/>
          <p:nvPr/>
        </p:nvSpPr>
        <p:spPr>
          <a:xfrm>
            <a:off x="1331640" y="843558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존중과 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수용</a:t>
            </a:r>
          </a:p>
        </p:txBody>
      </p:sp>
      <p:sp>
        <p:nvSpPr>
          <p:cNvPr id="9" name="타원 8"/>
          <p:cNvSpPr/>
          <p:nvPr/>
        </p:nvSpPr>
        <p:spPr>
          <a:xfrm>
            <a:off x="3635896" y="843558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긍정과 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인정</a:t>
            </a:r>
          </a:p>
        </p:txBody>
      </p:sp>
      <p:sp>
        <p:nvSpPr>
          <p:cNvPr id="10" name="타원 9"/>
          <p:cNvSpPr/>
          <p:nvPr/>
        </p:nvSpPr>
        <p:spPr>
          <a:xfrm>
            <a:off x="5940152" y="843558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대상자 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정보파악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179512" y="2409732"/>
            <a:ext cx="8784976" cy="2015936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* </a:t>
            </a:r>
            <a:r>
              <a:rPr lang="ko-KR" altLang="en-US" sz="1200" dirty="0">
                <a:latin typeface="+mj-ea"/>
                <a:ea typeface="+mj-ea"/>
              </a:rPr>
              <a:t>학습자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분석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필요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나이</a:t>
            </a:r>
            <a:r>
              <a:rPr lang="en-US" altLang="ko-KR" sz="1200" dirty="0">
                <a:latin typeface="+mj-ea"/>
                <a:ea typeface="+mj-ea"/>
              </a:rPr>
              <a:t> : </a:t>
            </a:r>
            <a:r>
              <a:rPr lang="ko-KR" altLang="en-US" sz="1200" dirty="0">
                <a:latin typeface="+mj-ea"/>
                <a:ea typeface="+mj-ea"/>
              </a:rPr>
              <a:t>발달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수준에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맞는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교육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내용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방법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선정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학습자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성향</a:t>
            </a:r>
            <a:r>
              <a:rPr lang="en-US" altLang="ko-KR" sz="1200" dirty="0">
                <a:latin typeface="+mj-ea"/>
                <a:ea typeface="+mj-ea"/>
              </a:rPr>
              <a:t> : </a:t>
            </a:r>
            <a:r>
              <a:rPr lang="ko-KR" altLang="en-US" sz="1200" dirty="0">
                <a:latin typeface="+mj-ea"/>
                <a:ea typeface="+mj-ea"/>
              </a:rPr>
              <a:t>외향적</a:t>
            </a:r>
            <a:r>
              <a:rPr lang="en-US" altLang="ko-KR" sz="1200" dirty="0">
                <a:latin typeface="+mj-ea"/>
                <a:ea typeface="+mj-ea"/>
              </a:rPr>
              <a:t> vs </a:t>
            </a:r>
            <a:r>
              <a:rPr lang="ko-KR" altLang="en-US" sz="1200" dirty="0">
                <a:latin typeface="+mj-ea"/>
                <a:ea typeface="+mj-ea"/>
              </a:rPr>
              <a:t>내성적</a:t>
            </a: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성격에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맞는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교수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방법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교사의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태도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- </a:t>
            </a:r>
            <a:r>
              <a:rPr lang="ko-KR" altLang="en-US" sz="1200" dirty="0">
                <a:latin typeface="+mj-ea"/>
                <a:ea typeface="+mj-ea"/>
              </a:rPr>
              <a:t>학습수준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파악</a:t>
            </a:r>
            <a:r>
              <a:rPr lang="en-US" altLang="ko-KR" sz="1200" dirty="0">
                <a:latin typeface="+mj-ea"/>
                <a:ea typeface="+mj-ea"/>
              </a:rPr>
              <a:t> : </a:t>
            </a:r>
            <a:r>
              <a:rPr lang="ko-KR" altLang="en-US" sz="1200" dirty="0">
                <a:latin typeface="+mj-ea"/>
                <a:ea typeface="+mj-ea"/>
              </a:rPr>
              <a:t>학습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진행사항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선수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학습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정도를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고려하여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학습내용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선정</a:t>
            </a:r>
            <a:endParaRPr lang="en-US" altLang="ko-KR" sz="1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+mj-ea"/>
                <a:ea typeface="+mj-ea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ko-KR" sz="1200" dirty="0">
              <a:latin typeface="+mj-ea"/>
              <a:ea typeface="+mj-ea"/>
            </a:endParaRPr>
          </a:p>
        </p:txBody>
      </p:sp>
      <p:sp>
        <p:nvSpPr>
          <p:cNvPr id="7" name="타원 7"/>
          <p:cNvSpPr/>
          <p:nvPr/>
        </p:nvSpPr>
        <p:spPr>
          <a:xfrm>
            <a:off x="971600" y="843558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학원강사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X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1" name="타원 8"/>
          <p:cNvSpPr/>
          <p:nvPr/>
        </p:nvSpPr>
        <p:spPr>
          <a:xfrm>
            <a:off x="3707904" y="843558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공부기계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X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타원 9"/>
          <p:cNvSpPr/>
          <p:nvPr/>
        </p:nvSpPr>
        <p:spPr>
          <a:xfrm>
            <a:off x="6444208" y="843558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함께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배우는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관계</a:t>
            </a:r>
          </a:p>
        </p:txBody>
      </p:sp>
    </p:spTree>
    <p:extLst>
      <p:ext uri="{BB962C8B-B14F-4D97-AF65-F5344CB8AC3E}">
        <p14:creationId xmlns:p14="http://schemas.microsoft.com/office/powerpoint/2010/main" val="884444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1619672" y="0"/>
            <a:ext cx="648072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5496" y="195486"/>
            <a:ext cx="1296144" cy="972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>
                <a:solidFill>
                  <a:schemeClr val="tx1"/>
                </a:solidFill>
                <a:latin typeface="+mj-ea"/>
                <a:ea typeface="+mj-ea"/>
              </a:rPr>
              <a:t>목 차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1368152" y="465516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20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68152" y="951570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유형 및 활동 터전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68152" y="143762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운영 지침 및 자주 묻는 질문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368152" y="1923678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68152" y="2409732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준비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368152" y="2895786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실행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 </a:t>
            </a:r>
            <a:endParaRPr lang="ko-KR" altLang="en-US" sz="20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368152" y="3381840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7.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서류 제출</a:t>
            </a:r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20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359380" y="3892297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8.   </a:t>
            </a:r>
            <a:r>
              <a:rPr lang="ko-KR" altLang="en-US" sz="20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질의응답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547"/>
    </mc:Choice>
    <mc:Fallback xmlns="">
      <p:transition xmlns:p14="http://schemas.microsoft.com/office/powerpoint/2010/main" spd="slow" advTm="9954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83618"/>
            <a:ext cx="1800200" cy="96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r="4501" b="33777"/>
          <a:stretch>
            <a:fillRect/>
          </a:stretch>
        </p:blipFill>
        <p:spPr bwMode="auto">
          <a:xfrm>
            <a:off x="3268976" y="951570"/>
            <a:ext cx="2599169" cy="145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1" y="1491630"/>
            <a:ext cx="231651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십자형 6"/>
          <p:cNvSpPr/>
          <p:nvPr/>
        </p:nvSpPr>
        <p:spPr>
          <a:xfrm rot="2617287">
            <a:off x="6567519" y="1288184"/>
            <a:ext cx="1288488" cy="1224112"/>
          </a:xfrm>
          <a:prstGeom prst="plus">
            <a:avLst>
              <a:gd name="adj" fmla="val 42908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899592" y="2841780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금연</a:t>
            </a:r>
          </a:p>
        </p:txBody>
      </p:sp>
      <p:sp>
        <p:nvSpPr>
          <p:cNvPr id="9" name="타원 8"/>
          <p:cNvSpPr/>
          <p:nvPr/>
        </p:nvSpPr>
        <p:spPr>
          <a:xfrm>
            <a:off x="3635896" y="2841780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단정한 </a:t>
            </a:r>
            <a:endParaRPr lang="en-US" altLang="ko-KR" sz="20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용모</a:t>
            </a:r>
          </a:p>
        </p:txBody>
      </p:sp>
      <p:sp>
        <p:nvSpPr>
          <p:cNvPr id="10" name="타원 9"/>
          <p:cNvSpPr/>
          <p:nvPr/>
        </p:nvSpPr>
        <p:spPr>
          <a:xfrm>
            <a:off x="6372200" y="2841780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금전거래 </a:t>
            </a:r>
            <a:endParaRPr lang="en-US" altLang="ko-KR" sz="20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금지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교육봉사활동에 임하는 태도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323528" y="1491630"/>
            <a:ext cx="86049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>
                <a:latin typeface="+mj-ea"/>
                <a:ea typeface="+mj-ea"/>
              </a:rPr>
              <a:t>사전 공부나 교육이 끝난 후 시작하는 봉사활동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봉사활동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시간을 지키는 건 필수</a:t>
            </a:r>
            <a:r>
              <a:rPr lang="en-US" altLang="ko-KR" sz="1400" b="1" dirty="0">
                <a:solidFill>
                  <a:srgbClr val="0070C0"/>
                </a:solidFill>
                <a:latin typeface="+mj-ea"/>
                <a:ea typeface="+mj-ea"/>
              </a:rPr>
              <a:t>!!</a:t>
            </a:r>
            <a:endParaRPr lang="en-US" altLang="ko-KR" sz="1400" dirty="0">
              <a:latin typeface="+mj-ea"/>
              <a:ea typeface="+mj-ea"/>
            </a:endParaRP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방학 중 프로그램을 진행하다 보면 꼭 아침에 지각하는 학생이 있습니다</a:t>
            </a:r>
            <a:r>
              <a:rPr lang="en-US" altLang="ko-KR" sz="1400" dirty="0">
                <a:latin typeface="+mj-ea"/>
                <a:ea typeface="+mj-ea"/>
              </a:rPr>
              <a:t>. </a:t>
            </a:r>
            <a:br>
              <a:rPr lang="en-US" altLang="ko-KR" sz="1400" dirty="0">
                <a:latin typeface="+mj-ea"/>
                <a:ea typeface="+mj-ea"/>
              </a:rPr>
            </a:b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프로그램을 담당하는 교사는</a:t>
            </a:r>
            <a:r>
              <a:rPr lang="ko-KR" altLang="en-US" sz="1400" dirty="0">
                <a:latin typeface="+mj-ea"/>
                <a:ea typeface="+mj-ea"/>
              </a:rPr>
              <a:t> 교육봉사활동 학생이 늦게 오면 애가 탑니다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en-US" altLang="ko-KR" sz="1400" dirty="0">
                <a:latin typeface="+mj-ea"/>
                <a:ea typeface="+mj-ea"/>
              </a:rPr>
              <a:t> </a:t>
            </a:r>
            <a:r>
              <a:rPr lang="ko-KR" altLang="en-US" sz="1400" dirty="0">
                <a:latin typeface="+mj-ea"/>
                <a:ea typeface="+mj-ea"/>
              </a:rPr>
              <a:t>왜냐하면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프로그램에 참여하는 아동들이 하나둘씩 모여들고 있고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그러한 아이들을 돌보아 줄 봉사 학생이 필요하기 때문입니다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ko-KR" altLang="en-US" sz="1400" dirty="0">
                <a:latin typeface="+mj-ea"/>
                <a:ea typeface="+mj-ea"/>
              </a:rPr>
              <a:t>지각이 계속되면 피해는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프로그램에 참여하는 아동들</a:t>
            </a:r>
            <a:r>
              <a:rPr lang="ko-KR" altLang="en-US" sz="1400" dirty="0">
                <a:latin typeface="+mj-ea"/>
                <a:ea typeface="+mj-ea"/>
              </a:rPr>
              <a:t>에게 돌아갑니다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  <a:p>
            <a:endParaRPr lang="en-US" altLang="ko-KR" sz="1400" dirty="0">
              <a:latin typeface="+mj-ea"/>
              <a:ea typeface="+mj-ea"/>
            </a:endParaRPr>
          </a:p>
          <a:p>
            <a:r>
              <a:rPr lang="ko-KR" altLang="en-US" sz="1400" dirty="0">
                <a:latin typeface="+mj-ea"/>
                <a:ea typeface="+mj-ea"/>
              </a:rPr>
              <a:t>따라서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아침 시간은 자신이 돌보아야 할 아이들과의 약속</a:t>
            </a:r>
            <a:r>
              <a:rPr lang="ko-KR" altLang="en-US" sz="1400" dirty="0">
                <a:latin typeface="+mj-ea"/>
                <a:ea typeface="+mj-ea"/>
              </a:rPr>
              <a:t>이라 생각하고</a:t>
            </a:r>
            <a:r>
              <a:rPr lang="en-US" altLang="ko-KR" sz="1400" dirty="0">
                <a:latin typeface="+mj-ea"/>
                <a:ea typeface="+mj-ea"/>
              </a:rPr>
              <a:t>, </a:t>
            </a:r>
            <a:r>
              <a:rPr lang="ko-KR" altLang="en-US" sz="1400" dirty="0">
                <a:latin typeface="+mj-ea"/>
                <a:ea typeface="+mj-ea"/>
              </a:rPr>
              <a:t>만약 </a:t>
            </a:r>
            <a:r>
              <a:rPr lang="ko-KR" altLang="en-US" sz="1400" b="1" dirty="0">
                <a:solidFill>
                  <a:srgbClr val="0070C0"/>
                </a:solidFill>
                <a:latin typeface="+mj-ea"/>
                <a:ea typeface="+mj-ea"/>
              </a:rPr>
              <a:t>자신이 늦는다면 혼자 방황하고 있을 아이들의 모습을 생각</a:t>
            </a:r>
            <a:r>
              <a:rPr lang="ko-KR" altLang="en-US" sz="1400" dirty="0">
                <a:latin typeface="+mj-ea"/>
                <a:ea typeface="+mj-ea"/>
              </a:rPr>
              <a:t>하며 시간을 지켜주었으면 좋겠습니다</a:t>
            </a:r>
            <a:r>
              <a:rPr lang="en-US" altLang="ko-KR" sz="1400" dirty="0">
                <a:latin typeface="+mj-ea"/>
                <a:ea typeface="+mj-ea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510"/>
            <a:ext cx="1331640" cy="99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1475656" y="681541"/>
            <a:ext cx="6912768" cy="543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sz="3200" dirty="0">
                <a:latin typeface="+mj-ea"/>
                <a:ea typeface="+mj-ea"/>
              </a:rPr>
              <a:t>시간은 꼭 지키자</a:t>
            </a:r>
            <a:r>
              <a:rPr lang="en-US" altLang="ko-KR" sz="3200" dirty="0">
                <a:latin typeface="+mj-ea"/>
                <a:ea typeface="+mj-ea"/>
              </a:rPr>
              <a:t>!!</a:t>
            </a:r>
            <a:endParaRPr lang="ko-KR" altLang="en-US" sz="3200" dirty="0"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179512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기관과 협의 후 신청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작성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활동가능 및 이상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여부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메일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필수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691680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수강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75856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온라인 제출 및 승인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88024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 활동 실시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&amp;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봉사활동 보고서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2200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봉사활동 서류 제출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종강 이주일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전까지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884368" y="735546"/>
            <a:ext cx="1080120" cy="4104456"/>
          </a:xfrm>
          <a:prstGeom prst="round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과목 이수 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(S/U)</a:t>
            </a:r>
          </a:p>
        </p:txBody>
      </p:sp>
      <p:sp>
        <p:nvSpPr>
          <p:cNvPr id="3" name="Right Arrow 2"/>
          <p:cNvSpPr/>
          <p:nvPr/>
        </p:nvSpPr>
        <p:spPr>
          <a:xfrm>
            <a:off x="1331640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915816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27984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6012160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7524328" y="2517744"/>
            <a:ext cx="288032" cy="59406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  </a:t>
            </a:r>
            <a:endParaRPr lang="ko-KR" altLang="en-US" sz="16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75606"/>
            <a:ext cx="3683000" cy="16573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915816" y="1671237"/>
            <a:ext cx="5616624" cy="86409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교육봉사자가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직접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터전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선정</a:t>
            </a:r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7" name="타원 7"/>
          <p:cNvSpPr/>
          <p:nvPr/>
        </p:nvSpPr>
        <p:spPr>
          <a:xfrm>
            <a:off x="899592" y="3003798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전공</a:t>
            </a:r>
          </a:p>
        </p:txBody>
      </p:sp>
      <p:sp>
        <p:nvSpPr>
          <p:cNvPr id="9" name="타원 8"/>
          <p:cNvSpPr/>
          <p:nvPr/>
        </p:nvSpPr>
        <p:spPr>
          <a:xfrm>
            <a:off x="2771800" y="3003798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교수방법</a:t>
            </a:r>
          </a:p>
        </p:txBody>
      </p:sp>
      <p:sp>
        <p:nvSpPr>
          <p:cNvPr id="11" name="타원 9"/>
          <p:cNvSpPr/>
          <p:nvPr/>
        </p:nvSpPr>
        <p:spPr>
          <a:xfrm>
            <a:off x="4644008" y="3003798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시간</a:t>
            </a:r>
          </a:p>
        </p:txBody>
      </p:sp>
      <p:sp>
        <p:nvSpPr>
          <p:cNvPr id="12" name="타원 9"/>
          <p:cNvSpPr/>
          <p:nvPr/>
        </p:nvSpPr>
        <p:spPr>
          <a:xfrm>
            <a:off x="6516216" y="3003798"/>
            <a:ext cx="1800200" cy="135015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가치추구</a:t>
            </a:r>
          </a:p>
        </p:txBody>
      </p:sp>
    </p:spTree>
    <p:extLst>
      <p:ext uri="{BB962C8B-B14F-4D97-AF65-F5344CB8AC3E}">
        <p14:creationId xmlns:p14="http://schemas.microsoft.com/office/powerpoint/2010/main" val="1137971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알아보기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  </a:t>
            </a:r>
            <a:endParaRPr lang="ko-KR" altLang="en-US" sz="1600" b="1" spc="3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63688" y="154563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통합정보 교수계획서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참고기관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리스트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활용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타원 7"/>
          <p:cNvSpPr/>
          <p:nvPr/>
        </p:nvSpPr>
        <p:spPr>
          <a:xfrm>
            <a:off x="827584" y="1545636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63688" y="230172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홈페이지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게시판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활용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봉사자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모집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중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유형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4" name="타원 7"/>
          <p:cNvSpPr/>
          <p:nvPr/>
        </p:nvSpPr>
        <p:spPr>
          <a:xfrm>
            <a:off x="827584" y="2301720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63688" y="305780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주변에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적극적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도움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요청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적극적으로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찾기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타원 7"/>
          <p:cNvSpPr/>
          <p:nvPr/>
        </p:nvSpPr>
        <p:spPr>
          <a:xfrm>
            <a:off x="827584" y="3057804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63688" y="3813888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주변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청소년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대상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알아보기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지역아동센터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등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7"/>
          <p:cNvSpPr/>
          <p:nvPr/>
        </p:nvSpPr>
        <p:spPr>
          <a:xfrm>
            <a:off x="827584" y="3813888"/>
            <a:ext cx="720080" cy="540060"/>
          </a:xfrm>
          <a:prstGeom prst="ellipse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4329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5.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준비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선정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터전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이해하기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63688" y="154563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파악하고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규칙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지키기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타원 7"/>
          <p:cNvSpPr/>
          <p:nvPr/>
        </p:nvSpPr>
        <p:spPr>
          <a:xfrm>
            <a:off x="827584" y="1545636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63688" y="230172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선생님들과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소통하기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4" name="타원 7"/>
          <p:cNvSpPr/>
          <p:nvPr/>
        </p:nvSpPr>
        <p:spPr>
          <a:xfrm>
            <a:off x="827584" y="2301720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63688" y="305780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환경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익히기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수업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장소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확인하기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타원 7"/>
          <p:cNvSpPr/>
          <p:nvPr/>
        </p:nvSpPr>
        <p:spPr>
          <a:xfrm>
            <a:off x="827584" y="3057804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63688" y="3813888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함께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활동하는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교육봉사자를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이해하고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협력하기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8" name="타원 7"/>
          <p:cNvSpPr/>
          <p:nvPr/>
        </p:nvSpPr>
        <p:spPr>
          <a:xfrm>
            <a:off x="827584" y="3813888"/>
            <a:ext cx="720080" cy="540060"/>
          </a:xfrm>
          <a:prstGeom prst="ellipse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665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구성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47664" y="163564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/>
          <p:cNvSpPr/>
          <p:nvPr/>
        </p:nvSpPr>
        <p:spPr>
          <a:xfrm>
            <a:off x="611560" y="1635646"/>
            <a:ext cx="720080" cy="540060"/>
          </a:xfrm>
          <a:prstGeom prst="ellipse">
            <a:avLst/>
          </a:prstGeom>
          <a:solidFill>
            <a:schemeClr val="accent2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547664" y="217570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 err="1">
                <a:solidFill>
                  <a:schemeClr val="tx1"/>
                </a:solidFill>
                <a:latin typeface="+mj-ea"/>
                <a:ea typeface="+mj-ea"/>
              </a:rPr>
              <a:t>회기별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4" name="타원 7"/>
          <p:cNvSpPr/>
          <p:nvPr/>
        </p:nvSpPr>
        <p:spPr>
          <a:xfrm>
            <a:off x="611560" y="2175706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47664" y="271576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rgbClr val="FF0000"/>
                </a:solidFill>
                <a:latin typeface="+mj-ea"/>
                <a:ea typeface="+mj-ea"/>
              </a:rPr>
              <a:t>확인서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담당자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기관장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직인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</a:p>
        </p:txBody>
      </p:sp>
      <p:sp>
        <p:nvSpPr>
          <p:cNvPr id="16" name="타원 7"/>
          <p:cNvSpPr/>
          <p:nvPr/>
        </p:nvSpPr>
        <p:spPr>
          <a:xfrm>
            <a:off x="611560" y="2715766"/>
            <a:ext cx="720080" cy="540060"/>
          </a:xfrm>
          <a:prstGeom prst="ellipse">
            <a:avLst/>
          </a:prstGeom>
          <a:solidFill>
            <a:srgbClr val="F7FF5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547664" y="3255826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모든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자기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타원 7"/>
          <p:cNvSpPr/>
          <p:nvPr/>
        </p:nvSpPr>
        <p:spPr>
          <a:xfrm>
            <a:off x="611560" y="3255826"/>
            <a:ext cx="720080" cy="540060"/>
          </a:xfrm>
          <a:prstGeom prst="ellipse">
            <a:avLst/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91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E7891-33E2-F01D-CCC1-C80BDC933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D0AB4EF7-D314-5F77-50E5-B6DCED6FA461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CCD33E75-658A-DE21-491A-94D3C92F26A8}"/>
              </a:ext>
            </a:extLst>
          </p:cNvPr>
          <p:cNvSpPr/>
          <p:nvPr/>
        </p:nvSpPr>
        <p:spPr>
          <a:xfrm>
            <a:off x="0" y="361583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5B50259-FC3D-BFE3-A73D-07AE6F2B46ED}"/>
              </a:ext>
            </a:extLst>
          </p:cNvPr>
          <p:cNvSpPr/>
          <p:nvPr/>
        </p:nvSpPr>
        <p:spPr>
          <a:xfrm>
            <a:off x="1717545" y="81213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>
            <a:extLst>
              <a:ext uri="{FF2B5EF4-FFF2-40B4-BE49-F238E27FC236}">
                <a16:creationId xmlns:a16="http://schemas.microsoft.com/office/drawing/2014/main" id="{83469CD3-374F-072C-CD63-3E74946A08E5}"/>
              </a:ext>
            </a:extLst>
          </p:cNvPr>
          <p:cNvSpPr/>
          <p:nvPr/>
        </p:nvSpPr>
        <p:spPr>
          <a:xfrm>
            <a:off x="781441" y="812130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7804EBD-8DC7-483D-6FA2-597A6CA54121}"/>
              </a:ext>
            </a:extLst>
          </p:cNvPr>
          <p:cNvSpPr/>
          <p:nvPr/>
        </p:nvSpPr>
        <p:spPr>
          <a:xfrm>
            <a:off x="7956376" y="3078996"/>
            <a:ext cx="3107819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기관정보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정확히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기입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비영리기관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84571F-B779-F49F-1C17-A3127529BE4F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596714" y="3223012"/>
            <a:ext cx="359662" cy="12601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81EEDED-4206-919E-2835-0E034E61D3CA}"/>
              </a:ext>
            </a:extLst>
          </p:cNvPr>
          <p:cNvSpPr txBox="1"/>
          <p:nvPr/>
        </p:nvSpPr>
        <p:spPr>
          <a:xfrm>
            <a:off x="7904425" y="3630470"/>
            <a:ext cx="2312750" cy="545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50" b="1" dirty="0">
                <a:solidFill>
                  <a:srgbClr val="0000FF"/>
                </a:solidFill>
              </a:rPr>
              <a:t>학교</a:t>
            </a:r>
            <a:r>
              <a:rPr lang="ko-KR" altLang="en-US" sz="1050" dirty="0">
                <a:solidFill>
                  <a:srgbClr val="0000FF"/>
                </a:solidFill>
              </a:rPr>
              <a:t>인 경우 학교명은 </a:t>
            </a:r>
            <a:r>
              <a:rPr lang="en-US" altLang="ko-KR" sz="1050" dirty="0">
                <a:solidFill>
                  <a:srgbClr val="0000FF"/>
                </a:solidFill>
              </a:rPr>
              <a:t>OO</a:t>
            </a:r>
            <a:r>
              <a:rPr lang="ko-KR" altLang="en-US" sz="1050" dirty="0">
                <a:solidFill>
                  <a:srgbClr val="0000FF"/>
                </a:solidFill>
              </a:rPr>
              <a:t>초등학교로 이후에 그 </a:t>
            </a:r>
            <a:r>
              <a:rPr lang="ko-KR" altLang="en-US" sz="1050" b="1" dirty="0">
                <a:solidFill>
                  <a:srgbClr val="0000FF"/>
                </a:solidFill>
              </a:rPr>
              <a:t>학교의 정보 </a:t>
            </a:r>
            <a:r>
              <a:rPr lang="ko-KR" altLang="en-US" sz="1050" dirty="0">
                <a:solidFill>
                  <a:srgbClr val="0000FF"/>
                </a:solidFill>
              </a:rPr>
              <a:t>적을 것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7697F7-9238-398D-BB92-CD89773A1F6A}"/>
              </a:ext>
            </a:extLst>
          </p:cNvPr>
          <p:cNvSpPr txBox="1"/>
          <p:nvPr/>
        </p:nvSpPr>
        <p:spPr>
          <a:xfrm>
            <a:off x="5547271" y="1240102"/>
            <a:ext cx="3387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활동기관이 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2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곳 이상인 경우 활동순으로 이어서 첨부할 것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계획서와 확인서가 동일해야 됨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4EDD32AD-1661-4BC0-9D9E-EEC802ABBD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102583"/>
              </p:ext>
            </p:extLst>
          </p:nvPr>
        </p:nvGraphicFramePr>
        <p:xfrm>
          <a:off x="467544" y="1671957"/>
          <a:ext cx="7380892" cy="1042823"/>
        </p:xfrm>
        <a:graphic>
          <a:graphicData uri="http://schemas.openxmlformats.org/drawingml/2006/table">
            <a:tbl>
              <a:tblPr/>
              <a:tblGrid>
                <a:gridCol w="655919">
                  <a:extLst>
                    <a:ext uri="{9D8B030D-6E8A-4147-A177-3AD203B41FA5}">
                      <a16:colId xmlns:a16="http://schemas.microsoft.com/office/drawing/2014/main" val="126856878"/>
                    </a:ext>
                  </a:extLst>
                </a:gridCol>
                <a:gridCol w="1685088">
                  <a:extLst>
                    <a:ext uri="{9D8B030D-6E8A-4147-A177-3AD203B41FA5}">
                      <a16:colId xmlns:a16="http://schemas.microsoft.com/office/drawing/2014/main" val="3981442203"/>
                    </a:ext>
                  </a:extLst>
                </a:gridCol>
                <a:gridCol w="786487">
                  <a:extLst>
                    <a:ext uri="{9D8B030D-6E8A-4147-A177-3AD203B41FA5}">
                      <a16:colId xmlns:a16="http://schemas.microsoft.com/office/drawing/2014/main" val="1086829277"/>
                    </a:ext>
                  </a:extLst>
                </a:gridCol>
                <a:gridCol w="1736916">
                  <a:extLst>
                    <a:ext uri="{9D8B030D-6E8A-4147-A177-3AD203B41FA5}">
                      <a16:colId xmlns:a16="http://schemas.microsoft.com/office/drawing/2014/main" val="3772629362"/>
                    </a:ext>
                  </a:extLst>
                </a:gridCol>
                <a:gridCol w="663454">
                  <a:extLst>
                    <a:ext uri="{9D8B030D-6E8A-4147-A177-3AD203B41FA5}">
                      <a16:colId xmlns:a16="http://schemas.microsoft.com/office/drawing/2014/main" val="1453258477"/>
                    </a:ext>
                  </a:extLst>
                </a:gridCol>
                <a:gridCol w="1853028">
                  <a:extLst>
                    <a:ext uri="{9D8B030D-6E8A-4147-A177-3AD203B41FA5}">
                      <a16:colId xmlns:a16="http://schemas.microsoft.com/office/drawing/2014/main" val="3467223395"/>
                    </a:ext>
                  </a:extLst>
                </a:gridCol>
              </a:tblGrid>
              <a:tr h="258873">
                <a:tc gridSpan="6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신청자 인적사항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109309"/>
                  </a:ext>
                </a:extLst>
              </a:tr>
              <a:tr h="4906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사범대학 영어교육과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교육대학원 영어교육전공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398505"/>
                  </a:ext>
                </a:extLst>
              </a:tr>
              <a:tr h="2932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915749"/>
                  </a:ext>
                </a:extLst>
              </a:tr>
            </a:tbl>
          </a:graphicData>
        </a:graphic>
      </p:graphicFrame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B358E531-FB45-4E3A-9735-89E8C50D41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18454"/>
              </p:ext>
            </p:extLst>
          </p:nvPr>
        </p:nvGraphicFramePr>
        <p:xfrm>
          <a:off x="467544" y="2723326"/>
          <a:ext cx="7380892" cy="2186178"/>
        </p:xfrm>
        <a:graphic>
          <a:graphicData uri="http://schemas.openxmlformats.org/drawingml/2006/table">
            <a:tbl>
              <a:tblPr/>
              <a:tblGrid>
                <a:gridCol w="1383504">
                  <a:extLst>
                    <a:ext uri="{9D8B030D-6E8A-4147-A177-3AD203B41FA5}">
                      <a16:colId xmlns:a16="http://schemas.microsoft.com/office/drawing/2014/main" val="1770812952"/>
                    </a:ext>
                  </a:extLst>
                </a:gridCol>
                <a:gridCol w="2353310">
                  <a:extLst>
                    <a:ext uri="{9D8B030D-6E8A-4147-A177-3AD203B41FA5}">
                      <a16:colId xmlns:a16="http://schemas.microsoft.com/office/drawing/2014/main" val="4151416619"/>
                    </a:ext>
                  </a:extLst>
                </a:gridCol>
                <a:gridCol w="1127596">
                  <a:extLst>
                    <a:ext uri="{9D8B030D-6E8A-4147-A177-3AD203B41FA5}">
                      <a16:colId xmlns:a16="http://schemas.microsoft.com/office/drawing/2014/main" val="3914606731"/>
                    </a:ext>
                  </a:extLst>
                </a:gridCol>
                <a:gridCol w="2516482">
                  <a:extLst>
                    <a:ext uri="{9D8B030D-6E8A-4147-A177-3AD203B41FA5}">
                      <a16:colId xmlns:a16="http://schemas.microsoft.com/office/drawing/2014/main" val="959994099"/>
                    </a:ext>
                  </a:extLst>
                </a:gridCol>
              </a:tblGrid>
              <a:tr h="334391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학교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750974"/>
                  </a:ext>
                </a:extLst>
              </a:tr>
              <a:tr h="30657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우리동네지역아동센터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520367"/>
                  </a:ext>
                </a:extLst>
              </a:tr>
              <a:tr h="30657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FF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294765"/>
                  </a:ext>
                </a:extLst>
              </a:tr>
              <a:tr h="30657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 성명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홍길동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064-754-2169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092878"/>
                  </a:ext>
                </a:extLst>
              </a:tr>
              <a:tr h="928751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 정보 및 특성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공공기관이 인정한 </a:t>
                      </a:r>
                      <a:r>
                        <a:rPr lang="ko-KR" altLang="en-US" sz="1000" kern="0" spc="-1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비영리기관인’에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해당되는 우리동네 지역아동센터는 비영리 사회복지법인으로서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가족 기능이 다소 결여된 아동의 심리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정서적 안정 및 건강한 신체발달 기능을 강화하고 지역사회 안에서 아동의 권리보장과 안전한 보호를 제공하며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아동의 학습능력을 재고하며 학교 부적응을 </a:t>
                      </a:r>
                      <a:r>
                        <a:rPr lang="ko-KR" altLang="en-US" sz="1000" kern="0" spc="-1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해소’하는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것을 목적으로 하는 아동복지시설임</a:t>
                      </a:r>
                      <a:endParaRPr lang="ko-KR" altLang="en-US" sz="1000" kern="0" spc="0" dirty="0">
                        <a:solidFill>
                          <a:srgbClr val="FF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‘초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중등교육법 제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조에 따른 초등학교로서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학교명은 ’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kern="0" spc="-1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초등학교‘로</a:t>
                      </a:r>
                      <a:r>
                        <a:rPr lang="ko-KR" altLang="en-US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kern="0" spc="-1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659648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0C0DEF5-525A-44DF-9B03-E4C33819F54F}"/>
              </a:ext>
            </a:extLst>
          </p:cNvPr>
          <p:cNvSpPr txBox="1"/>
          <p:nvPr/>
        </p:nvSpPr>
        <p:spPr>
          <a:xfrm>
            <a:off x="489390" y="1158355"/>
            <a:ext cx="7621436" cy="513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marR="0" indent="-152400" algn="ctr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교육봉사활동 계획서</a:t>
            </a:r>
            <a:endParaRPr lang="ko-KR" altLang="en-US" sz="9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19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361583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03648" y="77155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/>
          <p:cNvSpPr/>
          <p:nvPr/>
        </p:nvSpPr>
        <p:spPr>
          <a:xfrm>
            <a:off x="467544" y="771550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84168" y="2031690"/>
            <a:ext cx="2341899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대상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학생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교과목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교수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학습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일정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등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endParaRPr lang="en-US" altLang="ko-KR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5556613" y="2281162"/>
            <a:ext cx="435394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01B0D07-98F8-AA92-A49D-A653EC883A23}"/>
              </a:ext>
            </a:extLst>
          </p:cNvPr>
          <p:cNvSpPr txBox="1"/>
          <p:nvPr/>
        </p:nvSpPr>
        <p:spPr>
          <a:xfrm>
            <a:off x="5855654" y="2668351"/>
            <a:ext cx="3384376" cy="227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1. </a:t>
            </a:r>
            <a:r>
              <a:rPr lang="ko-KR" altLang="en-US" sz="1200" b="1" dirty="0">
                <a:solidFill>
                  <a:srgbClr val="0000FF"/>
                </a:solidFill>
              </a:rPr>
              <a:t>교육대상</a:t>
            </a:r>
            <a:r>
              <a:rPr lang="ko-KR" altLang="en-US" sz="1200" dirty="0">
                <a:solidFill>
                  <a:srgbClr val="0000FF"/>
                </a:solidFill>
              </a:rPr>
              <a:t>의 개인보호 및 학년 표시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나이</a:t>
            </a:r>
            <a:r>
              <a:rPr lang="en-US" altLang="ko-KR" sz="1200" dirty="0">
                <a:solidFill>
                  <a:srgbClr val="0000FF"/>
                </a:solidFill>
              </a:rPr>
              <a:t>X):      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</a:t>
            </a:r>
            <a:r>
              <a:rPr lang="ko-KR" altLang="en-US" sz="1200" dirty="0">
                <a:solidFill>
                  <a:srgbClr val="0000FF"/>
                </a:solidFill>
              </a:rPr>
              <a:t>김</a:t>
            </a:r>
            <a:r>
              <a:rPr lang="en-US" altLang="ko-KR" sz="1200" dirty="0">
                <a:solidFill>
                  <a:srgbClr val="0000FF"/>
                </a:solidFill>
              </a:rPr>
              <a:t>O</a:t>
            </a:r>
            <a:r>
              <a:rPr lang="ko-KR" altLang="en-US" sz="1200" dirty="0">
                <a:solidFill>
                  <a:srgbClr val="0000FF"/>
                </a:solidFill>
              </a:rPr>
              <a:t>희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초</a:t>
            </a:r>
            <a:r>
              <a:rPr lang="en-US" altLang="ko-KR" sz="1200" dirty="0">
                <a:solidFill>
                  <a:srgbClr val="0000FF"/>
                </a:solidFill>
              </a:rPr>
              <a:t>6)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2. </a:t>
            </a:r>
            <a:r>
              <a:rPr lang="ko-KR" altLang="en-US" sz="1200" b="1" dirty="0">
                <a:solidFill>
                  <a:srgbClr val="0000FF"/>
                </a:solidFill>
              </a:rPr>
              <a:t>교육목표</a:t>
            </a:r>
            <a:r>
              <a:rPr lang="ko-KR" altLang="en-US" sz="1200" dirty="0">
                <a:solidFill>
                  <a:srgbClr val="0000FF"/>
                </a:solidFill>
              </a:rPr>
              <a:t>를 적고 주요내용에 </a:t>
            </a:r>
            <a:r>
              <a:rPr lang="ko-KR" altLang="en-US" sz="1200" b="1" dirty="0" err="1">
                <a:solidFill>
                  <a:srgbClr val="0000FF"/>
                </a:solidFill>
              </a:rPr>
              <a:t>교재명</a:t>
            </a:r>
            <a:r>
              <a:rPr lang="ko-KR" altLang="en-US" sz="1200" dirty="0">
                <a:solidFill>
                  <a:srgbClr val="0000FF"/>
                </a:solidFill>
              </a:rPr>
              <a:t> 적을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</a:t>
            </a:r>
            <a:r>
              <a:rPr lang="ko-KR" altLang="en-US" sz="1200" dirty="0">
                <a:solidFill>
                  <a:srgbClr val="0000FF"/>
                </a:solidFill>
              </a:rPr>
              <a:t>것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교육봉사활동 기간내에 가르칠 내용을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1, 2, 3</a:t>
            </a:r>
            <a:r>
              <a:rPr lang="ko-KR" altLang="en-US" sz="1200" dirty="0">
                <a:solidFill>
                  <a:srgbClr val="0000FF"/>
                </a:solidFill>
              </a:rPr>
              <a:t>으로 적을 것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기간내에 가르칠 내용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 </a:t>
            </a:r>
            <a:r>
              <a:rPr lang="ko-KR" altLang="en-US" sz="1200" dirty="0">
                <a:solidFill>
                  <a:srgbClr val="0000FF"/>
                </a:solidFill>
              </a:rPr>
              <a:t>모두 포함되어야 함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3. </a:t>
            </a:r>
            <a:r>
              <a:rPr lang="ko-KR" altLang="en-US" sz="1200" dirty="0">
                <a:solidFill>
                  <a:srgbClr val="0000FF"/>
                </a:solidFill>
              </a:rPr>
              <a:t>학년과 과목이 다르면 교육과정이 다르므로 </a:t>
            </a:r>
            <a:endParaRPr lang="en-US" altLang="ko-KR" sz="1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</a:rPr>
              <a:t>  </a:t>
            </a:r>
            <a:r>
              <a:rPr lang="ko-KR" altLang="en-US" sz="1200" dirty="0">
                <a:solidFill>
                  <a:srgbClr val="0000FF"/>
                </a:solidFill>
              </a:rPr>
              <a:t>학년별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과목별로 교육영역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교과목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  <a:r>
              <a:rPr lang="ko-KR" altLang="en-US" sz="1200" dirty="0">
                <a:solidFill>
                  <a:srgbClr val="0000FF"/>
                </a:solidFill>
              </a:rPr>
              <a:t> 적을 것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FB80C74F-4ADE-4333-92B0-481A0B4DE8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914986"/>
              </p:ext>
            </p:extLst>
          </p:nvPr>
        </p:nvGraphicFramePr>
        <p:xfrm>
          <a:off x="429901" y="1346676"/>
          <a:ext cx="5414744" cy="3400299"/>
        </p:xfrm>
        <a:graphic>
          <a:graphicData uri="http://schemas.openxmlformats.org/drawingml/2006/table">
            <a:tbl>
              <a:tblPr/>
              <a:tblGrid>
                <a:gridCol w="1014961">
                  <a:extLst>
                    <a:ext uri="{9D8B030D-6E8A-4147-A177-3AD203B41FA5}">
                      <a16:colId xmlns:a16="http://schemas.microsoft.com/office/drawing/2014/main" val="3043350115"/>
                    </a:ext>
                  </a:extLst>
                </a:gridCol>
                <a:gridCol w="4399783">
                  <a:extLst>
                    <a:ext uri="{9D8B030D-6E8A-4147-A177-3AD203B41FA5}">
                      <a16:colId xmlns:a16="http://schemas.microsoft.com/office/drawing/2014/main" val="2276029215"/>
                    </a:ext>
                  </a:extLst>
                </a:gridCol>
              </a:tblGrid>
              <a:tr h="174200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기간 및 내용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55802"/>
                  </a:ext>
                </a:extLst>
              </a:tr>
              <a:tr h="342418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교육봉사 활동기간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월</a:t>
                      </a:r>
                      <a:r>
                        <a:rPr lang="ko-KR" altLang="en-US" sz="1000" kern="0" spc="0" dirty="0">
                          <a:solidFill>
                            <a:srgbClr val="C75252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월 일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228159"/>
                  </a:ext>
                </a:extLst>
              </a:tr>
              <a:tr h="1860584">
                <a:tc>
                  <a:txBody>
                    <a:bodyPr/>
                    <a:lstStyle/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교육봉사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25400" marR="2540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활동내용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☐ 교육 영역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영어교육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교육대상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교육목표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주요 내용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계획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교재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 영어일기 첫걸음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)- ‘1. be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2. be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동사의 부정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3.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 동사와 현재형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초등필수 영문법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)- 1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 영문 문장을 이루는 품사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변덕쟁이 동사 따라잡기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1, 3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변덕쟁이 동사 따라잡기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 </a:t>
                      </a:r>
                      <a:r>
                        <a:rPr lang="en-US" altLang="ko-KR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-6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뭐든지 물어볼 수 있는 의문사’ 와 같이 </a:t>
                      </a:r>
                      <a:r>
                        <a:rPr lang="ko-KR" altLang="en-US" sz="850" kern="0" spc="-6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명확하게기술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☐ 교육 영역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수학교육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교육대상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이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교육목표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해보고자 한다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...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이해한다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....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돕는다 등으로 표현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• 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주요 내용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계획</a:t>
                      </a:r>
                      <a:r>
                        <a:rPr lang="en-US" altLang="ko-KR" sz="8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):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교재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초등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수학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)- 1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혼합식의 계산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2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도형 배우기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자리수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덧셈 배우기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같이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예를들어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교수계획서 </a:t>
                      </a:r>
                      <a:r>
                        <a:rPr lang="ko-KR" altLang="en-US" sz="850" u="sng" kern="0" spc="0" dirty="0" err="1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주차별</a:t>
                      </a:r>
                      <a:r>
                        <a:rPr lang="ko-KR" altLang="en-US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계획과 같이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명확하게 기술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같은 과목이라도 교육과정이 다르면 위와 같이 구분해서 작성해야 하며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가급적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전문성 문제도 있고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교과목에 집중 하기 위해서라도 너무 </a:t>
                      </a:r>
                      <a:r>
                        <a:rPr lang="ko-KR" altLang="en-US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많은 과목은 지양하기를 바랍니다</a:t>
                      </a:r>
                      <a:r>
                        <a:rPr lang="en-US" altLang="ko-KR" sz="850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혹시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장에 모두 기입하기 어려운 경우에는 뒷장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뒷장으로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넘가는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경우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순번 기입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앞장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뒷장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쪽 번호 매김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넘어가도 됨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교육과정</a:t>
                      </a: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계획 및 목표가 명확하고 </a:t>
                      </a:r>
                      <a:r>
                        <a:rPr lang="ko-KR" altLang="en-US" sz="850" b="1" u="sng" kern="0" spc="0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구체적</a:t>
                      </a:r>
                      <a:r>
                        <a:rPr lang="ko-KR" altLang="en-US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이어야 한다는 점 유의하세요</a:t>
                      </a:r>
                      <a:r>
                        <a:rPr lang="en-US" altLang="ko-KR" sz="850" b="1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521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975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339502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03648" y="80755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신청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특성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계획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9" name="타원 7"/>
          <p:cNvSpPr/>
          <p:nvPr/>
        </p:nvSpPr>
        <p:spPr>
          <a:xfrm>
            <a:off x="467544" y="807554"/>
            <a:ext cx="720080" cy="540060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Rounded Rectangle 16">
            <a:extLst>
              <a:ext uri="{FF2B5EF4-FFF2-40B4-BE49-F238E27FC236}">
                <a16:creationId xmlns:a16="http://schemas.microsoft.com/office/drawing/2014/main" id="{E9173B52-D93F-41A8-989B-51B5FDD08B77}"/>
              </a:ext>
            </a:extLst>
          </p:cNvPr>
          <p:cNvSpPr/>
          <p:nvPr/>
        </p:nvSpPr>
        <p:spPr>
          <a:xfrm>
            <a:off x="6693753" y="2518275"/>
            <a:ext cx="1404664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직인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!!</a:t>
            </a:r>
          </a:p>
        </p:txBody>
      </p:sp>
      <p:cxnSp>
        <p:nvCxnSpPr>
          <p:cNvPr id="15" name="Straight Arrow Connector 17">
            <a:extLst>
              <a:ext uri="{FF2B5EF4-FFF2-40B4-BE49-F238E27FC236}">
                <a16:creationId xmlns:a16="http://schemas.microsoft.com/office/drawing/2014/main" id="{52B33339-99A0-4535-9E06-4C4559244EFE}"/>
              </a:ext>
            </a:extLst>
          </p:cNvPr>
          <p:cNvCxnSpPr>
            <a:cxnSpLocks/>
          </p:cNvCxnSpPr>
          <p:nvPr/>
        </p:nvCxnSpPr>
        <p:spPr>
          <a:xfrm flipH="1" flipV="1">
            <a:off x="6047755" y="1879772"/>
            <a:ext cx="694906" cy="69197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8748A40B-8C11-4DDD-BCE7-50E4B5854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129569"/>
              </p:ext>
            </p:extLst>
          </p:nvPr>
        </p:nvGraphicFramePr>
        <p:xfrm>
          <a:off x="467544" y="1426682"/>
          <a:ext cx="6107811" cy="2444369"/>
        </p:xfrm>
        <a:graphic>
          <a:graphicData uri="http://schemas.openxmlformats.org/drawingml/2006/table">
            <a:tbl>
              <a:tblPr/>
              <a:tblGrid>
                <a:gridCol w="6107811">
                  <a:extLst>
                    <a:ext uri="{9D8B030D-6E8A-4147-A177-3AD203B41FA5}">
                      <a16:colId xmlns:a16="http://schemas.microsoft.com/office/drawing/2014/main" val="1136476670"/>
                    </a:ext>
                  </a:extLst>
                </a:gridCol>
              </a:tblGrid>
              <a:tr h="683006">
                <a:tc>
                  <a:txBody>
                    <a:bodyPr/>
                    <a:lstStyle/>
                    <a:p>
                      <a:pPr marL="152400" marR="0" indent="-1524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상기 학생의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에서의 교육봉사활동을 수락합니다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152400" marR="0" indent="-1524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152400" marR="508000" indent="-15240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기관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단체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027193"/>
                  </a:ext>
                </a:extLst>
              </a:tr>
              <a:tr h="86271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교육봉사활동을 계획서를 제출합니다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신청자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000" b="1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 길 동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326731"/>
                  </a:ext>
                </a:extLst>
              </a:tr>
              <a:tr h="898652">
                <a:tc>
                  <a:txBody>
                    <a:bodyPr/>
                    <a:lstStyle/>
                    <a:p>
                      <a:pPr marL="0" marR="5080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상기 학생의 교육봉사활동을 승인합니다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맑은 고딕" panose="020B0503020000020004" pitchFamily="50" charset="-127"/>
                      </a:endParaRPr>
                    </a:p>
                    <a:p>
                      <a:pPr marL="152400" marR="0" indent="-1524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전공주임교수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753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107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1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835696" y="531671"/>
            <a:ext cx="6912768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>
                <a:latin typeface="+mj-ea"/>
                <a:ea typeface="+mj-ea"/>
              </a:rPr>
              <a:t>2024</a:t>
            </a:r>
            <a:r>
              <a:rPr lang="ko-KR" altLang="en-US" dirty="0">
                <a:latin typeface="+mj-ea"/>
                <a:ea typeface="+mj-ea"/>
              </a:rPr>
              <a:t>년 </a:t>
            </a:r>
            <a:r>
              <a:rPr lang="en-US" altLang="ko-KR" dirty="0">
                <a:latin typeface="+mj-ea"/>
                <a:ea typeface="+mj-ea"/>
              </a:rPr>
              <a:t>2</a:t>
            </a:r>
            <a:r>
              <a:rPr lang="ko-KR" altLang="en-US" dirty="0">
                <a:latin typeface="+mj-ea"/>
                <a:ea typeface="+mj-ea"/>
              </a:rPr>
              <a:t>학기 </a:t>
            </a:r>
            <a:r>
              <a:rPr lang="en-US" altLang="ko-KR" dirty="0">
                <a:latin typeface="+mj-ea"/>
                <a:ea typeface="+mj-ea"/>
              </a:rPr>
              <a:t>60</a:t>
            </a:r>
            <a:r>
              <a:rPr lang="ko-KR" altLang="en-US" dirty="0">
                <a:latin typeface="+mj-ea"/>
                <a:ea typeface="+mj-ea"/>
              </a:rPr>
              <a:t>시간 교육봉사활동을 신청했습니다</a:t>
            </a:r>
            <a:r>
              <a:rPr lang="en-US" altLang="ko-KR" dirty="0">
                <a:latin typeface="+mj-ea"/>
                <a:ea typeface="+mj-ea"/>
              </a:rPr>
              <a:t>.  </a:t>
            </a:r>
            <a:r>
              <a:rPr lang="ko-KR" altLang="en-US" dirty="0">
                <a:latin typeface="+mj-ea"/>
                <a:ea typeface="+mj-ea"/>
              </a:rPr>
              <a:t>인정받을 수 있는 교육봉사활동 시기는 몇 학기부터 이며</a:t>
            </a:r>
            <a:r>
              <a:rPr lang="en-US" altLang="ko-KR" dirty="0">
                <a:latin typeface="+mj-ea"/>
                <a:ea typeface="+mj-ea"/>
              </a:rPr>
              <a:t>, </a:t>
            </a:r>
            <a:r>
              <a:rPr lang="ko-KR" altLang="en-US" dirty="0">
                <a:latin typeface="+mj-ea"/>
                <a:ea typeface="+mj-ea"/>
              </a:rPr>
              <a:t>날짜는 언제부터 시작한 활동에 대해 인정받을 수 있을까요</a:t>
            </a:r>
            <a:r>
              <a:rPr lang="en-US" altLang="ko-KR" dirty="0">
                <a:latin typeface="+mj-ea"/>
                <a:ea typeface="+mj-ea"/>
              </a:rPr>
              <a:t>? 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5CA24E-2B8A-2359-741D-FCE8647CF36D}"/>
              </a:ext>
            </a:extLst>
          </p:cNvPr>
          <p:cNvSpPr/>
          <p:nvPr/>
        </p:nvSpPr>
        <p:spPr>
          <a:xfrm>
            <a:off x="791580" y="2571750"/>
            <a:ext cx="8064896" cy="15121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b="1" dirty="0">
                <a:latin typeface="+mj-ea"/>
                <a:ea typeface="+mj-ea"/>
              </a:rPr>
              <a:t>2025</a:t>
            </a:r>
            <a:r>
              <a:rPr lang="ko-KR" altLang="en-US" b="1" dirty="0">
                <a:latin typeface="+mj-ea"/>
                <a:ea typeface="+mj-ea"/>
              </a:rPr>
              <a:t>년 </a:t>
            </a:r>
            <a:r>
              <a:rPr lang="en-US" altLang="ko-KR" b="1" dirty="0">
                <a:latin typeface="+mj-ea"/>
                <a:ea typeface="+mj-ea"/>
              </a:rPr>
              <a:t>1</a:t>
            </a:r>
            <a:r>
              <a:rPr lang="ko-KR" altLang="en-US" b="1" dirty="0">
                <a:latin typeface="+mj-ea"/>
                <a:ea typeface="+mj-ea"/>
              </a:rPr>
              <a:t>학기부터 기간에 상관없이 봉사활동 가능</a:t>
            </a:r>
            <a:endParaRPr lang="en-US" altLang="ko-KR" b="1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계획서에 승인이후의 활동에 대해 인정</a:t>
            </a:r>
            <a:endParaRPr lang="en-US" altLang="ko-KR" b="1" dirty="0">
              <a:solidFill>
                <a:srgbClr val="FFFF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rgbClr val="FFFF00"/>
                </a:solidFill>
                <a:latin typeface="+mj-ea"/>
                <a:ea typeface="+mj-ea"/>
              </a:rPr>
              <a:t>※ </a:t>
            </a:r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재학생이 기존에 진행했던 봉사활동</a:t>
            </a:r>
            <a:r>
              <a:rPr lang="en-US" altLang="ko-KR" b="1" dirty="0">
                <a:solidFill>
                  <a:srgbClr val="FFFF00"/>
                </a:solidFill>
                <a:latin typeface="+mj-ea"/>
                <a:ea typeface="+mj-ea"/>
              </a:rPr>
              <a:t>(</a:t>
            </a:r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입학 이후 봉사활동</a:t>
            </a:r>
            <a:r>
              <a:rPr lang="en-US" altLang="ko-KR" b="1" dirty="0">
                <a:solidFill>
                  <a:srgbClr val="FFFF00"/>
                </a:solidFill>
                <a:latin typeface="+mj-ea"/>
                <a:ea typeface="+mj-ea"/>
              </a:rPr>
              <a:t>)</a:t>
            </a:r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은 인정 가능</a:t>
            </a:r>
          </a:p>
        </p:txBody>
      </p:sp>
    </p:spTree>
    <p:extLst>
      <p:ext uri="{BB962C8B-B14F-4D97-AF65-F5344CB8AC3E}">
        <p14:creationId xmlns:p14="http://schemas.microsoft.com/office/powerpoint/2010/main" val="272158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-27384" y="330501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259632" y="708543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담당자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및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기관장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직인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</a:p>
        </p:txBody>
      </p:sp>
      <p:sp>
        <p:nvSpPr>
          <p:cNvPr id="13" name="타원 7"/>
          <p:cNvSpPr/>
          <p:nvPr/>
        </p:nvSpPr>
        <p:spPr>
          <a:xfrm>
            <a:off x="323528" y="708543"/>
            <a:ext cx="720080" cy="540060"/>
          </a:xfrm>
          <a:prstGeom prst="ellipse">
            <a:avLst/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AC774D-125E-3756-17F2-38452C5B69B5}"/>
              </a:ext>
            </a:extLst>
          </p:cNvPr>
          <p:cNvSpPr txBox="1"/>
          <p:nvPr/>
        </p:nvSpPr>
        <p:spPr>
          <a:xfrm>
            <a:off x="4067944" y="4343485"/>
            <a:ext cx="50106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olidFill>
                  <a:srgbClr val="0000FF"/>
                </a:solidFill>
              </a:rPr>
              <a:t>계획서</a:t>
            </a:r>
            <a:r>
              <a:rPr lang="ko-KR" altLang="en-US" sz="1400" dirty="0">
                <a:solidFill>
                  <a:srgbClr val="0000FF"/>
                </a:solidFill>
              </a:rPr>
              <a:t>기간이 </a:t>
            </a:r>
            <a:r>
              <a:rPr lang="ko-KR" altLang="en-US" sz="1400" b="1" dirty="0">
                <a:solidFill>
                  <a:srgbClr val="0000FF"/>
                </a:solidFill>
              </a:rPr>
              <a:t>수강신청한 과목에 적합한 기간</a:t>
            </a:r>
            <a:r>
              <a:rPr lang="ko-KR" altLang="en-US" sz="1400" dirty="0">
                <a:solidFill>
                  <a:srgbClr val="0000FF"/>
                </a:solidFill>
              </a:rPr>
              <a:t>인지 확인 후</a:t>
            </a:r>
            <a:endParaRPr lang="en-US" altLang="ko-KR" sz="1400" dirty="0">
              <a:solidFill>
                <a:srgbClr val="0000FF"/>
              </a:solidFill>
            </a:endParaRPr>
          </a:p>
          <a:p>
            <a:r>
              <a:rPr lang="ko-KR" altLang="en-US" sz="1400" dirty="0">
                <a:solidFill>
                  <a:srgbClr val="0000FF"/>
                </a:solidFill>
              </a:rPr>
              <a:t>의 내용과 </a:t>
            </a:r>
            <a:r>
              <a:rPr lang="ko-KR" altLang="en-US" sz="1400" b="1" dirty="0">
                <a:solidFill>
                  <a:srgbClr val="0000FF"/>
                </a:solidFill>
              </a:rPr>
              <a:t>확인서</a:t>
            </a:r>
            <a:r>
              <a:rPr lang="ko-KR" altLang="en-US" sz="1400" dirty="0">
                <a:solidFill>
                  <a:srgbClr val="0000FF"/>
                </a:solidFill>
              </a:rPr>
              <a:t>의 내용 및 </a:t>
            </a:r>
            <a:r>
              <a:rPr lang="ko-KR" altLang="en-US" sz="1400" b="1" dirty="0">
                <a:solidFill>
                  <a:srgbClr val="0000FF"/>
                </a:solidFill>
              </a:rPr>
              <a:t>보고서</a:t>
            </a:r>
            <a:r>
              <a:rPr lang="ko-KR" altLang="en-US" sz="1400" dirty="0">
                <a:solidFill>
                  <a:srgbClr val="0000FF"/>
                </a:solidFill>
              </a:rPr>
              <a:t>의 내용이 맞는지 확인할 것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ED2B79-4B74-A999-8DCE-8EA5087B3F95}"/>
              </a:ext>
            </a:extLst>
          </p:cNvPr>
          <p:cNvSpPr txBox="1"/>
          <p:nvPr/>
        </p:nvSpPr>
        <p:spPr>
          <a:xfrm>
            <a:off x="5940152" y="1421979"/>
            <a:ext cx="33871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활동기관이 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2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곳 이상인 경우 활동순으로 이어서 기관별로 첨부할 것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8ED56A63-684E-47DD-A205-1C8598EA6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7500"/>
              </p:ext>
            </p:extLst>
          </p:nvPr>
        </p:nvGraphicFramePr>
        <p:xfrm>
          <a:off x="870022" y="2073864"/>
          <a:ext cx="6107811" cy="744030"/>
        </p:xfrm>
        <a:graphic>
          <a:graphicData uri="http://schemas.openxmlformats.org/drawingml/2006/table">
            <a:tbl>
              <a:tblPr/>
              <a:tblGrid>
                <a:gridCol w="598297">
                  <a:extLst>
                    <a:ext uri="{9D8B030D-6E8A-4147-A177-3AD203B41FA5}">
                      <a16:colId xmlns:a16="http://schemas.microsoft.com/office/drawing/2014/main" val="1640627735"/>
                    </a:ext>
                  </a:extLst>
                </a:gridCol>
                <a:gridCol w="1652143">
                  <a:extLst>
                    <a:ext uri="{9D8B030D-6E8A-4147-A177-3AD203B41FA5}">
                      <a16:colId xmlns:a16="http://schemas.microsoft.com/office/drawing/2014/main" val="3833350752"/>
                    </a:ext>
                  </a:extLst>
                </a:gridCol>
                <a:gridCol w="660527">
                  <a:extLst>
                    <a:ext uri="{9D8B030D-6E8A-4147-A177-3AD203B41FA5}">
                      <a16:colId xmlns:a16="http://schemas.microsoft.com/office/drawing/2014/main" val="1606465343"/>
                    </a:ext>
                  </a:extLst>
                </a:gridCol>
                <a:gridCol w="1417955">
                  <a:extLst>
                    <a:ext uri="{9D8B030D-6E8A-4147-A177-3AD203B41FA5}">
                      <a16:colId xmlns:a16="http://schemas.microsoft.com/office/drawing/2014/main" val="3366382186"/>
                    </a:ext>
                  </a:extLst>
                </a:gridCol>
                <a:gridCol w="606806">
                  <a:extLst>
                    <a:ext uri="{9D8B030D-6E8A-4147-A177-3AD203B41FA5}">
                      <a16:colId xmlns:a16="http://schemas.microsoft.com/office/drawing/2014/main" val="416707062"/>
                    </a:ext>
                  </a:extLst>
                </a:gridCol>
                <a:gridCol w="1172083">
                  <a:extLst>
                    <a:ext uri="{9D8B030D-6E8A-4147-A177-3AD203B41FA5}">
                      <a16:colId xmlns:a16="http://schemas.microsoft.com/office/drawing/2014/main" val="267519759"/>
                    </a:ext>
                  </a:extLst>
                </a:gridCol>
              </a:tblGrid>
              <a:tr h="218186">
                <a:tc gridSpan="6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신청자 인적사항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370333"/>
                  </a:ext>
                </a:extLst>
              </a:tr>
              <a:tr h="2484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소속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8890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FF0000"/>
                          </a:solidFill>
                          <a:effectLst/>
                          <a:latin typeface="휴먼명조"/>
                          <a:ea typeface="휴먼명조"/>
                        </a:rPr>
                        <a:t>사범대학 국어교육과 </a:t>
                      </a:r>
                      <a:r>
                        <a:rPr lang="en-US" altLang="ko-KR" sz="800" kern="0" spc="0">
                          <a:solidFill>
                            <a:srgbClr val="FF0000"/>
                          </a:solidFill>
                          <a:effectLst/>
                          <a:latin typeface="HCI Poppy"/>
                          <a:ea typeface="휴먼명조"/>
                        </a:rPr>
                        <a:t>3</a:t>
                      </a:r>
                      <a:r>
                        <a:rPr lang="ko-KR" altLang="en-US" sz="800" kern="0" spc="0">
                          <a:solidFill>
                            <a:srgbClr val="FF0000"/>
                          </a:solidFill>
                          <a:effectLst/>
                          <a:latin typeface="휴먼명조"/>
                          <a:ea typeface="휴먼명조"/>
                        </a:rPr>
                        <a:t>학년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학번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홍길동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138279"/>
                  </a:ext>
                </a:extLst>
              </a:tr>
              <a:tr h="2484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연락처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000-0000-0000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e-mail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000000@0000000.000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657247"/>
                  </a:ext>
                </a:extLst>
              </a:tr>
            </a:tbl>
          </a:graphicData>
        </a:graphic>
      </p:graphicFrame>
      <p:sp>
        <p:nvSpPr>
          <p:cNvPr id="14" name="Rectangle 1">
            <a:extLst>
              <a:ext uri="{FF2B5EF4-FFF2-40B4-BE49-F238E27FC236}">
                <a16:creationId xmlns:a16="http://schemas.microsoft.com/office/drawing/2014/main" id="{BFC9DC51-20BE-4816-B5C6-98B2BDE29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50" y="2525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2C9C98-069F-41A0-9E3E-0E4CD7CDB751}"/>
              </a:ext>
            </a:extLst>
          </p:cNvPr>
          <p:cNvSpPr txBox="1"/>
          <p:nvPr/>
        </p:nvSpPr>
        <p:spPr>
          <a:xfrm>
            <a:off x="666582" y="1350612"/>
            <a:ext cx="5345722" cy="513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 marR="0" indent="-152400" algn="ctr" fontAlgn="base" latinLnBrk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교육봉사활동 확인서</a:t>
            </a:r>
            <a:endParaRPr lang="ko-KR" altLang="en-US" sz="9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01603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E9030-6276-AC3B-FD18-F0CE3EEF9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>
            <a:extLst>
              <a:ext uri="{FF2B5EF4-FFF2-40B4-BE49-F238E27FC236}">
                <a16:creationId xmlns:a16="http://schemas.microsoft.com/office/drawing/2014/main" id="{209024BC-EAB0-4330-11E0-429447A36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058" y="1080766"/>
            <a:ext cx="3082907" cy="522938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BBBC9A2-CC4E-A759-700E-85E37D02F4D6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F9CB65F2-6E67-0A4D-74B3-7AACC0139B19}"/>
              </a:ext>
            </a:extLst>
          </p:cNvPr>
          <p:cNvSpPr/>
          <p:nvPr/>
        </p:nvSpPr>
        <p:spPr>
          <a:xfrm>
            <a:off x="-27384" y="330501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E318B64-60DA-8897-85B1-098E27A6EBF9}"/>
              </a:ext>
            </a:extLst>
          </p:cNvPr>
          <p:cNvSpPr/>
          <p:nvPr/>
        </p:nvSpPr>
        <p:spPr>
          <a:xfrm>
            <a:off x="1258616" y="625964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담당자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및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기관장</a:t>
            </a:r>
            <a:r>
              <a:rPr lang="en-US" altLang="ko-KR" sz="16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600" b="1" dirty="0">
                <a:solidFill>
                  <a:srgbClr val="FF0000"/>
                </a:solidFill>
                <a:latin typeface="+mj-ea"/>
                <a:ea typeface="+mj-ea"/>
              </a:rPr>
              <a:t>직인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</a:p>
        </p:txBody>
      </p:sp>
      <p:sp>
        <p:nvSpPr>
          <p:cNvPr id="13" name="타원 7">
            <a:extLst>
              <a:ext uri="{FF2B5EF4-FFF2-40B4-BE49-F238E27FC236}">
                <a16:creationId xmlns:a16="http://schemas.microsoft.com/office/drawing/2014/main" id="{493538DC-8E0B-2DFF-BBA9-CB68B99891C4}"/>
              </a:ext>
            </a:extLst>
          </p:cNvPr>
          <p:cNvSpPr/>
          <p:nvPr/>
        </p:nvSpPr>
        <p:spPr>
          <a:xfrm>
            <a:off x="336965" y="616552"/>
            <a:ext cx="720080" cy="540060"/>
          </a:xfrm>
          <a:prstGeom prst="ellipse">
            <a:avLst/>
          </a:prstGeom>
          <a:solidFill>
            <a:schemeClr val="accent3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78D8467-B30F-6757-C25E-45127C602424}"/>
              </a:ext>
            </a:extLst>
          </p:cNvPr>
          <p:cNvSpPr/>
          <p:nvPr/>
        </p:nvSpPr>
        <p:spPr>
          <a:xfrm>
            <a:off x="5977432" y="1105685"/>
            <a:ext cx="3275088" cy="287339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1.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봉사활동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내용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: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같은 내용은 인정불가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대상자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학년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),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과목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교재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) 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교육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내용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등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반드시 기입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교육내용에는 봉사시간에 활동한 내용을 간략하게 적되 봉사한 시간에 맞춰 </a:t>
            </a:r>
            <a:r>
              <a:rPr lang="ko-KR" altLang="en-US" sz="1200" dirty="0" err="1">
                <a:solidFill>
                  <a:srgbClr val="0000FF"/>
                </a:solidFill>
                <a:latin typeface="+mj-ea"/>
                <a:ea typeface="+mj-ea"/>
              </a:rPr>
              <a:t>차시별로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 적을 것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(3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시간 봉사하면 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3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차시까지 기록할 것</a:t>
            </a: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),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어려울 시 운영교수와 의논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0000FF"/>
                </a:solidFill>
                <a:latin typeface="+mj-ea"/>
                <a:ea typeface="+mj-ea"/>
              </a:rPr>
              <a:t>2. </a:t>
            </a:r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봉사시간에는 점심시간 제외하고 직접 교수활동 한 시간만 기입하고 활동한 시간을 비고에 적을 것</a:t>
            </a:r>
            <a:endParaRPr lang="en-US" altLang="ko-KR" sz="1200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044E874-4E25-3C15-F0A4-771893DF4107}"/>
              </a:ext>
            </a:extLst>
          </p:cNvPr>
          <p:cNvSpPr/>
          <p:nvPr/>
        </p:nvSpPr>
        <p:spPr>
          <a:xfrm>
            <a:off x="6566985" y="3815367"/>
            <a:ext cx="3392488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활동기관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직인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4C01373-E676-BC31-408A-2984932FD075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843772" y="4085397"/>
            <a:ext cx="2723213" cy="37340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19">
            <a:extLst>
              <a:ext uri="{FF2B5EF4-FFF2-40B4-BE49-F238E27FC236}">
                <a16:creationId xmlns:a16="http://schemas.microsoft.com/office/drawing/2014/main" id="{5DDF62B5-5FB5-C64B-E192-C16F016659F3}"/>
              </a:ext>
            </a:extLst>
          </p:cNvPr>
          <p:cNvSpPr/>
          <p:nvPr/>
        </p:nvSpPr>
        <p:spPr>
          <a:xfrm>
            <a:off x="6051784" y="4305185"/>
            <a:ext cx="2984712" cy="7330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※ 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가급적 한 장에 완료될 수 있도록 기록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한 장이 부득이하게 어려운 경우 뒷장에 작성</a:t>
            </a: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200" dirty="0" err="1">
                <a:solidFill>
                  <a:schemeClr val="tx1"/>
                </a:solidFill>
                <a:latin typeface="+mj-ea"/>
                <a:ea typeface="+mj-ea"/>
              </a:rPr>
              <a:t>한장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 넘을 경우 </a:t>
            </a:r>
            <a:r>
              <a:rPr lang="ko-KR" altLang="en-US" sz="1200" dirty="0" err="1">
                <a:solidFill>
                  <a:schemeClr val="tx1"/>
                </a:solidFill>
                <a:latin typeface="+mj-ea"/>
                <a:ea typeface="+mj-ea"/>
              </a:rPr>
              <a:t>인쇄시</a:t>
            </a:r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 양면</a:t>
            </a:r>
            <a:endParaRPr lang="en-US" altLang="ko-KR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81360-68B8-46AA-E0D6-3D044F8DF736}"/>
              </a:ext>
            </a:extLst>
          </p:cNvPr>
          <p:cNvSpPr txBox="1"/>
          <p:nvPr/>
        </p:nvSpPr>
        <p:spPr>
          <a:xfrm>
            <a:off x="3491205" y="3592019"/>
            <a:ext cx="23755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0000FF"/>
                </a:solidFill>
                <a:latin typeface="+mj-ea"/>
                <a:ea typeface="+mj-ea"/>
              </a:rPr>
              <a:t>활동 확인 날짜가 교육봉사활동 최종 활동일자 이후인지 확인 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6B4F786-593D-417D-BDD8-46BAB5EE7F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91327"/>
              </p:ext>
            </p:extLst>
          </p:nvPr>
        </p:nvGraphicFramePr>
        <p:xfrm>
          <a:off x="125062" y="3192535"/>
          <a:ext cx="5934310" cy="1658874"/>
        </p:xfrm>
        <a:graphic>
          <a:graphicData uri="http://schemas.openxmlformats.org/drawingml/2006/table">
            <a:tbl>
              <a:tblPr/>
              <a:tblGrid>
                <a:gridCol w="5934310">
                  <a:extLst>
                    <a:ext uri="{9D8B030D-6E8A-4147-A177-3AD203B41FA5}">
                      <a16:colId xmlns:a16="http://schemas.microsoft.com/office/drawing/2014/main" val="2761808767"/>
                    </a:ext>
                  </a:extLst>
                </a:gridCol>
              </a:tblGrid>
              <a:tr h="141475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 사실을 확인합니다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381000" indent="2540000" algn="l" fontAlgn="base" latinLnBrk="0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 인 자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381000" indent="2540000" algn="l" fontAlgn="base" latinLnBrk="0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확인기관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50800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제주대학교 총장 귀하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56059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7CBC724-F34E-4F30-B969-8CD917407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50" y="20685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Rounded Rectangle 13">
            <a:extLst>
              <a:ext uri="{FF2B5EF4-FFF2-40B4-BE49-F238E27FC236}">
                <a16:creationId xmlns:a16="http://schemas.microsoft.com/office/drawing/2014/main" id="{D0DA9B6B-E6DF-4C07-B142-869ACE23968A}"/>
              </a:ext>
            </a:extLst>
          </p:cNvPr>
          <p:cNvSpPr/>
          <p:nvPr/>
        </p:nvSpPr>
        <p:spPr>
          <a:xfrm>
            <a:off x="20036" y="4711900"/>
            <a:ext cx="2151621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담당자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꼭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받기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!!</a:t>
            </a:r>
          </a:p>
        </p:txBody>
      </p:sp>
      <p:cxnSp>
        <p:nvCxnSpPr>
          <p:cNvPr id="17" name="Straight Arrow Connector 20">
            <a:extLst>
              <a:ext uri="{FF2B5EF4-FFF2-40B4-BE49-F238E27FC236}">
                <a16:creationId xmlns:a16="http://schemas.microsoft.com/office/drawing/2014/main" id="{511F0F38-B182-471A-82E5-37EF87B41E1B}"/>
              </a:ext>
            </a:extLst>
          </p:cNvPr>
          <p:cNvCxnSpPr>
            <a:cxnSpLocks/>
          </p:cNvCxnSpPr>
          <p:nvPr/>
        </p:nvCxnSpPr>
        <p:spPr>
          <a:xfrm flipV="1">
            <a:off x="2171657" y="4037776"/>
            <a:ext cx="507613" cy="94415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7CB13E84-5C25-4510-88D4-79FC0695E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403486"/>
              </p:ext>
            </p:extLst>
          </p:nvPr>
        </p:nvGraphicFramePr>
        <p:xfrm>
          <a:off x="117918" y="1513125"/>
          <a:ext cx="5933867" cy="1669162"/>
        </p:xfrm>
        <a:graphic>
          <a:graphicData uri="http://schemas.openxmlformats.org/drawingml/2006/table">
            <a:tbl>
              <a:tblPr/>
              <a:tblGrid>
                <a:gridCol w="374715">
                  <a:extLst>
                    <a:ext uri="{9D8B030D-6E8A-4147-A177-3AD203B41FA5}">
                      <a16:colId xmlns:a16="http://schemas.microsoft.com/office/drawing/2014/main" val="3734422412"/>
                    </a:ext>
                  </a:extLst>
                </a:gridCol>
                <a:gridCol w="898476">
                  <a:extLst>
                    <a:ext uri="{9D8B030D-6E8A-4147-A177-3AD203B41FA5}">
                      <a16:colId xmlns:a16="http://schemas.microsoft.com/office/drawing/2014/main" val="3375615507"/>
                    </a:ext>
                  </a:extLst>
                </a:gridCol>
                <a:gridCol w="913159">
                  <a:extLst>
                    <a:ext uri="{9D8B030D-6E8A-4147-A177-3AD203B41FA5}">
                      <a16:colId xmlns:a16="http://schemas.microsoft.com/office/drawing/2014/main" val="3445209368"/>
                    </a:ext>
                  </a:extLst>
                </a:gridCol>
                <a:gridCol w="3747517">
                  <a:extLst>
                    <a:ext uri="{9D8B030D-6E8A-4147-A177-3AD203B41FA5}">
                      <a16:colId xmlns:a16="http://schemas.microsoft.com/office/drawing/2014/main" val="410425108"/>
                    </a:ext>
                  </a:extLst>
                </a:gridCol>
              </a:tblGrid>
              <a:tr h="203690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내용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491734"/>
                  </a:ext>
                </a:extLst>
              </a:tr>
              <a:tr h="18159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회차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일시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시간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 내용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100327"/>
                  </a:ext>
                </a:extLst>
              </a:tr>
              <a:tr h="8594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2025. 3 . 31 .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김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0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현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초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3)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영어교육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해커스톡 </a:t>
                      </a:r>
                      <a:r>
                        <a:rPr lang="ko-KR" altLang="en-US" sz="900" kern="0" spc="0" dirty="0" err="1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왕초보영어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장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) - 1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의문사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(when, where, how, why)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공식 학습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, 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수업 상황에서의 의문사를 활용한 의문문 공식 학습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</a:t>
                      </a:r>
                      <a:r>
                        <a:rPr lang="ko-KR" altLang="en-US" sz="850" kern="0" spc="0" dirty="0" err="1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여러명일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때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학년이 같고 같은 교육과정일 때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 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외 </a:t>
                      </a:r>
                      <a:r>
                        <a:rPr lang="en-US" altLang="ko-KR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r>
                        <a:rPr lang="ko-KR" altLang="en-US" sz="85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영어교육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해커스톡 </a:t>
                      </a:r>
                      <a:r>
                        <a:rPr lang="ko-KR" altLang="en-US" sz="900" kern="0" spc="0" dirty="0" err="1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왕초보영어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 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장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) - 1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의문사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(when, where, how, why)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공식 학습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, 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차시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: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수업 상황에서의 의문사를 활용한 의문문 공식 학습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※ 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우측 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2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시간에 적절한 교육과정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(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내용</a:t>
                      </a:r>
                      <a:r>
                        <a:rPr lang="en-US" altLang="ko-KR" sz="900" kern="0" spc="0" dirty="0">
                          <a:solidFill>
                            <a:srgbClr val="C75252"/>
                          </a:solidFill>
                          <a:effectLst/>
                          <a:latin typeface="HCI Poppy"/>
                          <a:ea typeface="휴먼명조"/>
                        </a:rPr>
                        <a:t>)</a:t>
                      </a:r>
                      <a:r>
                        <a:rPr lang="ko-KR" altLang="en-US" sz="900" kern="0" spc="0" dirty="0">
                          <a:solidFill>
                            <a:srgbClr val="C75252"/>
                          </a:solidFill>
                          <a:effectLst/>
                          <a:latin typeface="휴먼명조"/>
                          <a:ea typeface="휴먼명조"/>
                        </a:rPr>
                        <a:t>을 위와 같이 기제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951887"/>
                  </a:ext>
                </a:extLst>
              </a:tr>
            </a:tbl>
          </a:graphicData>
        </a:graphic>
      </p:graphicFrame>
      <p:sp>
        <p:nvSpPr>
          <p:cNvPr id="14" name="Rectangle 2">
            <a:extLst>
              <a:ext uri="{FF2B5EF4-FFF2-40B4-BE49-F238E27FC236}">
                <a16:creationId xmlns:a16="http://schemas.microsoft.com/office/drawing/2014/main" id="{0401B8C4-2F27-4A6E-BF54-26BA8E1D1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73" y="1513602"/>
            <a:ext cx="8883587" cy="33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1747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318272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689836" y="784643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회기별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1" name="타원 7"/>
          <p:cNvSpPr/>
          <p:nvPr/>
        </p:nvSpPr>
        <p:spPr>
          <a:xfrm>
            <a:off x="753732" y="784643"/>
            <a:ext cx="720080" cy="54006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97736" y="1709049"/>
            <a:ext cx="4536504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교육봉사활동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내용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구성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필수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895528" y="2768139"/>
            <a:ext cx="4248472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교육활동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내용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수업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상황에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따른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여러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상황들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교수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-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학습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479851" y="1929113"/>
            <a:ext cx="467544" cy="1712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4479851" y="3075806"/>
            <a:ext cx="390982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1">
            <a:extLst>
              <a:ext uri="{FF2B5EF4-FFF2-40B4-BE49-F238E27FC236}">
                <a16:creationId xmlns:a16="http://schemas.microsoft.com/office/drawing/2014/main" id="{B061503E-CD23-4BA8-AF8C-B1D803993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148047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HY견고딕" panose="02030600000101010101" pitchFamily="18" charset="-127"/>
              </a:rPr>
              <a:t>교육봉사활동 보고서</a:t>
            </a:r>
            <a:endParaRPr kumimoji="0" lang="ko-KR" altLang="ko-K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5489FD0-30FF-4764-9714-23BF2097C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097637"/>
              </p:ext>
            </p:extLst>
          </p:nvPr>
        </p:nvGraphicFramePr>
        <p:xfrm>
          <a:off x="742193" y="1789114"/>
          <a:ext cx="3613784" cy="2870864"/>
        </p:xfrm>
        <a:graphic>
          <a:graphicData uri="http://schemas.openxmlformats.org/drawingml/2006/table">
            <a:tbl>
              <a:tblPr/>
              <a:tblGrid>
                <a:gridCol w="227765">
                  <a:extLst>
                    <a:ext uri="{9D8B030D-6E8A-4147-A177-3AD203B41FA5}">
                      <a16:colId xmlns:a16="http://schemas.microsoft.com/office/drawing/2014/main" val="2461967975"/>
                    </a:ext>
                  </a:extLst>
                </a:gridCol>
                <a:gridCol w="546125">
                  <a:extLst>
                    <a:ext uri="{9D8B030D-6E8A-4147-A177-3AD203B41FA5}">
                      <a16:colId xmlns:a16="http://schemas.microsoft.com/office/drawing/2014/main" val="1067075946"/>
                    </a:ext>
                  </a:extLst>
                </a:gridCol>
                <a:gridCol w="555049">
                  <a:extLst>
                    <a:ext uri="{9D8B030D-6E8A-4147-A177-3AD203B41FA5}">
                      <a16:colId xmlns:a16="http://schemas.microsoft.com/office/drawing/2014/main" val="732696558"/>
                    </a:ext>
                  </a:extLst>
                </a:gridCol>
                <a:gridCol w="2284845">
                  <a:extLst>
                    <a:ext uri="{9D8B030D-6E8A-4147-A177-3AD203B41FA5}">
                      <a16:colId xmlns:a16="http://schemas.microsoft.com/office/drawing/2014/main" val="1475136206"/>
                    </a:ext>
                  </a:extLst>
                </a:gridCol>
              </a:tblGrid>
              <a:tr h="1537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회차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일시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시간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활동내용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719697"/>
                  </a:ext>
                </a:extLst>
              </a:tr>
              <a:tr h="1635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2025. 3 . 31 .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kern="0" spc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127756"/>
                  </a:ext>
                </a:extLst>
              </a:tr>
              <a:tr h="191030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7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세부 내용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449621"/>
                  </a:ext>
                </a:extLst>
              </a:tr>
              <a:tr h="2362527">
                <a:tc gridSpan="4">
                  <a:txBody>
                    <a:bodyPr/>
                    <a:lstStyle/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 </a:t>
                      </a:r>
                      <a:r>
                        <a:rPr lang="ko-KR" altLang="en-US" sz="7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회차별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작성하여 통합정보시스템에 등록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최종 제출하는 봉사활동 확인서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별지 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호 서식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와 일치되도록 작성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대상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과목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 주제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학습 목표</a:t>
                      </a:r>
                      <a:r>
                        <a:rPr lang="en-US" altLang="ko-KR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7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 내용 등을 기술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대상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과목 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교육주제 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학습목표 </a:t>
                      </a:r>
                      <a:r>
                        <a:rPr lang="en-US" altLang="ko-KR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봉사활동내용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0992" marR="10992" marT="10992" marB="10992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793456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D672A543-7A81-4128-A2F5-4CDE7CDB2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3988" y="1200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6037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C9BBF-5022-1190-D2DE-A04939DE8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C4993077-9B3E-2A95-9967-F1E2A8CC456D}"/>
              </a:ext>
            </a:extLst>
          </p:cNvPr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>
            <a:extLst>
              <a:ext uri="{FF2B5EF4-FFF2-40B4-BE49-F238E27FC236}">
                <a16:creationId xmlns:a16="http://schemas.microsoft.com/office/drawing/2014/main" id="{C9107305-E27B-EDF7-7FB4-62FD313769E0}"/>
              </a:ext>
            </a:extLst>
          </p:cNvPr>
          <p:cNvSpPr/>
          <p:nvPr/>
        </p:nvSpPr>
        <p:spPr>
          <a:xfrm>
            <a:off x="0" y="318272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3388C74-0337-E79E-EB83-6E1221D31AE5}"/>
              </a:ext>
            </a:extLst>
          </p:cNvPr>
          <p:cNvSpPr/>
          <p:nvPr/>
        </p:nvSpPr>
        <p:spPr>
          <a:xfrm>
            <a:off x="1689836" y="784643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회기별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기록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sp>
        <p:nvSpPr>
          <p:cNvPr id="11" name="타원 7">
            <a:extLst>
              <a:ext uri="{FF2B5EF4-FFF2-40B4-BE49-F238E27FC236}">
                <a16:creationId xmlns:a16="http://schemas.microsoft.com/office/drawing/2014/main" id="{02965506-A4BE-AAE0-6FE3-A98F5FDBB21F}"/>
              </a:ext>
            </a:extLst>
          </p:cNvPr>
          <p:cNvSpPr/>
          <p:nvPr/>
        </p:nvSpPr>
        <p:spPr>
          <a:xfrm>
            <a:off x="753732" y="784643"/>
            <a:ext cx="720080" cy="54006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cxnSp>
        <p:nvCxnSpPr>
          <p:cNvPr id="21" name="Straight Arrow Connector 19">
            <a:extLst>
              <a:ext uri="{FF2B5EF4-FFF2-40B4-BE49-F238E27FC236}">
                <a16:creationId xmlns:a16="http://schemas.microsoft.com/office/drawing/2014/main" id="{ECB6CF5B-0A6A-7655-3221-A515362DAD9A}"/>
              </a:ext>
            </a:extLst>
          </p:cNvPr>
          <p:cNvCxnSpPr>
            <a:cxnSpLocks/>
          </p:cNvCxnSpPr>
          <p:nvPr/>
        </p:nvCxnSpPr>
        <p:spPr>
          <a:xfrm flipH="1" flipV="1">
            <a:off x="5510078" y="4406813"/>
            <a:ext cx="611560" cy="1869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18">
            <a:extLst>
              <a:ext uri="{FF2B5EF4-FFF2-40B4-BE49-F238E27FC236}">
                <a16:creationId xmlns:a16="http://schemas.microsoft.com/office/drawing/2014/main" id="{AC1A1B18-E2E5-9B4A-16FA-A62A62BD05FA}"/>
              </a:ext>
            </a:extLst>
          </p:cNvPr>
          <p:cNvSpPr/>
          <p:nvPr/>
        </p:nvSpPr>
        <p:spPr>
          <a:xfrm>
            <a:off x="6300192" y="4333637"/>
            <a:ext cx="2448272" cy="30349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>
                <a:solidFill>
                  <a:schemeClr val="tx1"/>
                </a:solidFill>
                <a:latin typeface="+mj-ea"/>
                <a:ea typeface="+mj-ea"/>
              </a:rPr>
              <a:t>본인 이름 서명</a:t>
            </a:r>
            <a:endParaRPr lang="en-US" altLang="ko-KR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A9546BE-A36A-4AB0-AE19-7D602CC69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33819"/>
              </p:ext>
            </p:extLst>
          </p:nvPr>
        </p:nvGraphicFramePr>
        <p:xfrm>
          <a:off x="539552" y="1573559"/>
          <a:ext cx="4752528" cy="1926463"/>
        </p:xfrm>
        <a:graphic>
          <a:graphicData uri="http://schemas.openxmlformats.org/drawingml/2006/table">
            <a:tbl>
              <a:tblPr/>
              <a:tblGrid>
                <a:gridCol w="1584176">
                  <a:extLst>
                    <a:ext uri="{9D8B030D-6E8A-4147-A177-3AD203B41FA5}">
                      <a16:colId xmlns:a16="http://schemas.microsoft.com/office/drawing/2014/main" val="340224862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85292507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567539421"/>
                    </a:ext>
                  </a:extLst>
                </a:gridCol>
              </a:tblGrid>
              <a:tr h="331978">
                <a:tc grid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사진 또는 자료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232517"/>
                  </a:ext>
                </a:extLst>
              </a:tr>
              <a:tr h="1594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970639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1CB07A32-E30A-4E76-86C1-BC9E3A1A8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87" y="1573178"/>
            <a:ext cx="710127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3A12984A-4AE4-46BC-900F-578C3D92F9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55960"/>
              </p:ext>
            </p:extLst>
          </p:nvPr>
        </p:nvGraphicFramePr>
        <p:xfrm>
          <a:off x="538980" y="3708034"/>
          <a:ext cx="4752330" cy="1154176"/>
        </p:xfrm>
        <a:graphic>
          <a:graphicData uri="http://schemas.openxmlformats.org/drawingml/2006/table">
            <a:tbl>
              <a:tblPr/>
              <a:tblGrid>
                <a:gridCol w="4752330">
                  <a:extLst>
                    <a:ext uri="{9D8B030D-6E8A-4147-A177-3AD203B41FA5}">
                      <a16:colId xmlns:a16="http://schemas.microsoft.com/office/drawing/2014/main" val="2265099107"/>
                    </a:ext>
                  </a:extLst>
                </a:gridCol>
              </a:tblGrid>
              <a:tr h="11541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 보고서를 제출합니다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050100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28E79BC6-E8B2-4032-85C8-C3D534512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3707273"/>
            <a:ext cx="710127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ounded Rectangle 14">
            <a:extLst>
              <a:ext uri="{FF2B5EF4-FFF2-40B4-BE49-F238E27FC236}">
                <a16:creationId xmlns:a16="http://schemas.microsoft.com/office/drawing/2014/main" id="{BBC412E6-DC93-4380-8551-69EEC90091F7}"/>
              </a:ext>
            </a:extLst>
          </p:cNvPr>
          <p:cNvSpPr/>
          <p:nvPr/>
        </p:nvSpPr>
        <p:spPr>
          <a:xfrm>
            <a:off x="6084168" y="1663595"/>
            <a:ext cx="2880320" cy="1835301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* 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활동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사진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또는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학습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자료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컬러사진첨부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b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인물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얼굴은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모자이크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처리</a:t>
            </a:r>
            <a:endParaRPr lang="en-US" altLang="ko-KR" sz="1400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회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이상은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본인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교수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-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학습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사진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첨부</a:t>
            </a:r>
            <a:endParaRPr lang="en-US" altLang="ko-KR" sz="1400" dirty="0">
              <a:solidFill>
                <a:srgbClr val="0000FF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회 이상 학생들 사진 첨부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뒷모습 가능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보고서에 </a:t>
            </a:r>
            <a:r>
              <a:rPr lang="ko-KR" altLang="en-US" sz="1400" dirty="0" err="1">
                <a:solidFill>
                  <a:srgbClr val="0000FF"/>
                </a:solidFill>
                <a:latin typeface="+mj-ea"/>
                <a:ea typeface="+mj-ea"/>
              </a:rPr>
              <a:t>한장의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 사진은 꼭 첨부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활동 사진 및 학습자료 가능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12ECD5-99CC-4895-A7F0-32E836D8DE73}"/>
              </a:ext>
            </a:extLst>
          </p:cNvPr>
          <p:cNvCxnSpPr>
            <a:cxnSpLocks/>
          </p:cNvCxnSpPr>
          <p:nvPr/>
        </p:nvCxnSpPr>
        <p:spPr>
          <a:xfrm flipH="1">
            <a:off x="5755004" y="2799355"/>
            <a:ext cx="219004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737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 봉사활동 실행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0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3.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포트폴리오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작성요령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63688" y="1221600"/>
            <a:ext cx="6840760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모든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지난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활동에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대한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자기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성찰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보고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타원 7"/>
          <p:cNvSpPr/>
          <p:nvPr/>
        </p:nvSpPr>
        <p:spPr>
          <a:xfrm>
            <a:off x="827584" y="1221600"/>
            <a:ext cx="720080" cy="540060"/>
          </a:xfrm>
          <a:prstGeom prst="ellipse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652120" y="1869672"/>
            <a:ext cx="2880320" cy="108012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최종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본인이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느낀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점을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솔직히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작성</a:t>
            </a:r>
            <a:endParaRPr lang="en-US" altLang="ko-KR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" name="Rounded Rectangle 11">
            <a:extLst>
              <a:ext uri="{FF2B5EF4-FFF2-40B4-BE49-F238E27FC236}">
                <a16:creationId xmlns:a16="http://schemas.microsoft.com/office/drawing/2014/main" id="{E33F3ACA-B899-5A10-8F8C-D3FC5028C532}"/>
              </a:ext>
            </a:extLst>
          </p:cNvPr>
          <p:cNvSpPr/>
          <p:nvPr/>
        </p:nvSpPr>
        <p:spPr>
          <a:xfrm>
            <a:off x="5724128" y="3489852"/>
            <a:ext cx="3384376" cy="540060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활동기관이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여러군데여도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한장으로</a:t>
            </a:r>
            <a:r>
              <a:rPr lang="en-US" altLang="ko-KR" sz="1400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+mj-ea"/>
                <a:ea typeface="+mj-ea"/>
              </a:rPr>
              <a:t>작성</a:t>
            </a:r>
            <a:endParaRPr lang="en-US" altLang="ko-KR" sz="1400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0F8127F-D57D-4401-9D34-28E14DADB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743117"/>
              </p:ext>
            </p:extLst>
          </p:nvPr>
        </p:nvGraphicFramePr>
        <p:xfrm>
          <a:off x="611560" y="3080251"/>
          <a:ext cx="4752528" cy="1930341"/>
        </p:xfrm>
        <a:graphic>
          <a:graphicData uri="http://schemas.openxmlformats.org/drawingml/2006/table">
            <a:tbl>
              <a:tblPr/>
              <a:tblGrid>
                <a:gridCol w="4752528">
                  <a:extLst>
                    <a:ext uri="{9D8B030D-6E8A-4147-A177-3AD203B41FA5}">
                      <a16:colId xmlns:a16="http://schemas.microsoft.com/office/drawing/2014/main" val="2436344227"/>
                    </a:ext>
                  </a:extLst>
                </a:gridCol>
              </a:tblGrid>
              <a:tr h="3000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 소감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317801"/>
                  </a:ext>
                </a:extLst>
              </a:tr>
              <a:tr h="631591">
                <a:tc>
                  <a:txBody>
                    <a:bodyPr/>
                    <a:lstStyle/>
                    <a:p>
                      <a:pPr marL="0" marR="0" indent="127000" algn="just" fontAlgn="base" latinLnBrk="1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※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교육봉사활동 수행 결과에 대한 느낀점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자기 평가</a:t>
                      </a:r>
                      <a:r>
                        <a:rPr lang="en-US" altLang="ko-KR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2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미래 계획 등을 작성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601479"/>
                  </a:ext>
                </a:extLst>
              </a:tr>
              <a:tr h="30006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▣ 교육봉사활동과 관련된 건의 사항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206597"/>
                  </a:ext>
                </a:extLst>
              </a:tr>
              <a:tr h="698614">
                <a:tc>
                  <a:txBody>
                    <a:bodyPr/>
                    <a:lstStyle/>
                    <a:p>
                      <a:pPr marL="342900" marR="0" lvl="0" indent="-342900" algn="just" fontAlgn="base" latinLnBrk="1">
                        <a:lnSpc>
                          <a:spcPct val="1600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"/>
                      </a:pPr>
                      <a:endParaRPr lang="ko-KR" altLang="en-US" sz="900" b="1" kern="0" spc="0" dirty="0">
                        <a:solidFill>
                          <a:srgbClr val="FF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049058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2C4F5A03-9CE3-434C-A2FD-1C4E16989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07948"/>
              </p:ext>
            </p:extLst>
          </p:nvPr>
        </p:nvGraphicFramePr>
        <p:xfrm>
          <a:off x="611560" y="2290057"/>
          <a:ext cx="4752528" cy="790194"/>
        </p:xfrm>
        <a:graphic>
          <a:graphicData uri="http://schemas.openxmlformats.org/drawingml/2006/table">
            <a:tbl>
              <a:tblPr/>
              <a:tblGrid>
                <a:gridCol w="4752528">
                  <a:extLst>
                    <a:ext uri="{9D8B030D-6E8A-4147-A177-3AD203B41FA5}">
                      <a16:colId xmlns:a16="http://schemas.microsoft.com/office/drawing/2014/main" val="3669320549"/>
                    </a:ext>
                  </a:extLst>
                </a:gridCol>
              </a:tblGrid>
              <a:tr h="56972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위와 같이 교육봉사활동 성찰 보고서를 제출합니다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85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. .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  <a:p>
                      <a:pPr marL="0" marR="49530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학과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성명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328901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E7CA7ABA-00C9-4656-B5A1-027CCC48F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963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[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굴림체" panose="020B0609000101010101" pitchFamily="49" charset="-127"/>
              </a:rPr>
              <a:t>별지 제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4</a:t>
            </a:r>
            <a:r>
              <a:rPr kumimoji="0" lang="ko-KR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굴림체" panose="020B0609000101010101" pitchFamily="49" charset="-127"/>
              </a:rPr>
              <a:t>호 서식</a:t>
            </a:r>
            <a:r>
              <a:rPr kumimoji="0" lang="en-US" altLang="ko-KR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체" panose="020B0609000101010101" pitchFamily="49" charset="-127"/>
                <a:ea typeface="굴림체" panose="020B0609000101010101" pitchFamily="49" charset="-127"/>
              </a:rPr>
              <a:t>]</a:t>
            </a:r>
            <a:endParaRPr kumimoji="0" lang="en-US" altLang="ko-K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HY견고딕" panose="02030600000101010101" pitchFamily="18" charset="-127"/>
              </a:rPr>
              <a:t>교육봉사활동 성찰 보고서</a:t>
            </a:r>
            <a:endParaRPr kumimoji="0" lang="ko-KR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03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모서리가 둥근 직사각형 4"/>
          <p:cNvSpPr/>
          <p:nvPr/>
        </p:nvSpPr>
        <p:spPr>
          <a:xfrm>
            <a:off x="3419872" y="512461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3419872" y="1018180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419872" y="1521871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30939" y="2425341"/>
            <a:ext cx="1428760" cy="750099"/>
          </a:xfrm>
          <a:prstGeom prst="ellipse">
            <a:avLst/>
          </a:prstGeom>
          <a:gradFill>
            <a:gsLst>
              <a:gs pos="80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l="100000" t="100000"/>
            </a:path>
          </a:gradFill>
          <a:ln>
            <a:solidFill>
              <a:schemeClr val="bg1">
                <a:lumMod val="50000"/>
              </a:schemeClr>
            </a:solidFill>
          </a:ln>
          <a:effectLst>
            <a:outerShdw blurRad="127000" sx="105000" sy="105000" algn="ctr" rotWithShape="0">
              <a:prstClr val="black">
                <a:alpha val="40000"/>
              </a:prstClr>
            </a:outerShdw>
          </a:effectLst>
          <a:scene3d>
            <a:camera prst="perspectiveRelaxed" fov="3000000">
              <a:rot lat="18000000" lon="0" rev="0"/>
            </a:camera>
            <a:lightRig rig="balanced" dir="t"/>
          </a:scene3d>
          <a:sp3d extrusionH="508000" prstMaterial="metal">
            <a:bevelT w="25400" h="25400"/>
            <a:bevelB w="25400" h="25400"/>
            <a:extrusionClr>
              <a:schemeClr val="bg1">
                <a:lumMod val="50000"/>
              </a:schemeClr>
            </a:extrusionClr>
            <a:contourClr>
              <a:schemeClr val="tx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9" name="Picture 2" descr="C:\Users\C216U\Desktop\금융\보너스png\사람그림자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627534"/>
            <a:ext cx="1863725" cy="255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589552"/>
            <a:ext cx="436327" cy="299357"/>
          </a:xfrm>
          <a:prstGeom prst="rect">
            <a:avLst/>
          </a:prstGeom>
          <a:noFill/>
        </p:spPr>
      </p:pic>
      <p:pic>
        <p:nvPicPr>
          <p:cNvPr id="11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1095228"/>
            <a:ext cx="436327" cy="299357"/>
          </a:xfrm>
          <a:prstGeom prst="rect">
            <a:avLst/>
          </a:prstGeom>
          <a:noFill/>
        </p:spPr>
      </p:pic>
      <p:pic>
        <p:nvPicPr>
          <p:cNvPr id="12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1598919"/>
            <a:ext cx="436327" cy="299357"/>
          </a:xfrm>
          <a:prstGeom prst="rect">
            <a:avLst/>
          </a:prstGeom>
          <a:noFill/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00497" y="528834"/>
            <a:ext cx="4735217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비공인 활동 터전 </a:t>
            </a:r>
            <a:r>
              <a:rPr lang="en-US" altLang="ko-KR" sz="1400" b="1" dirty="0">
                <a:latin typeface="+mj-ea"/>
                <a:ea typeface="+mj-ea"/>
              </a:rPr>
              <a:t>Ex. </a:t>
            </a:r>
            <a:r>
              <a:rPr lang="ko-KR" altLang="en-US" sz="1400" b="1" dirty="0">
                <a:latin typeface="+mj-ea"/>
                <a:ea typeface="+mj-ea"/>
              </a:rPr>
              <a:t>교수개인연구</a:t>
            </a:r>
            <a:endParaRPr lang="en-US" altLang="ko-KR" sz="1400" b="1" dirty="0">
              <a:latin typeface="+mj-ea"/>
              <a:ea typeface="+mj-ea"/>
            </a:endParaRPr>
          </a:p>
          <a:p>
            <a:r>
              <a:rPr lang="ko-KR" altLang="en-US" sz="1100" dirty="0">
                <a:latin typeface="+mj-ea"/>
                <a:ea typeface="+mj-ea"/>
              </a:rPr>
              <a:t>☞ 노력 봉사</a:t>
            </a:r>
            <a:r>
              <a:rPr lang="en-US" altLang="ko-KR" sz="1100" dirty="0">
                <a:latin typeface="+mj-ea"/>
                <a:ea typeface="+mj-ea"/>
              </a:rPr>
              <a:t>(</a:t>
            </a:r>
            <a:r>
              <a:rPr lang="ko-KR" altLang="en-US" sz="1100" dirty="0">
                <a:latin typeface="+mj-ea"/>
                <a:ea typeface="+mj-ea"/>
              </a:rPr>
              <a:t>또는 단순 스탭</a:t>
            </a:r>
            <a:r>
              <a:rPr lang="en-US" altLang="ko-KR" sz="1100" dirty="0">
                <a:latin typeface="+mj-ea"/>
                <a:ea typeface="+mj-ea"/>
              </a:rPr>
              <a:t>)</a:t>
            </a:r>
            <a:r>
              <a:rPr lang="ko-KR" altLang="en-US" sz="1100" dirty="0">
                <a:latin typeface="+mj-ea"/>
                <a:ea typeface="+mj-ea"/>
              </a:rPr>
              <a:t> </a:t>
            </a:r>
            <a:r>
              <a:rPr lang="en-US" altLang="ko-KR" sz="1100" dirty="0" err="1">
                <a:latin typeface="+mj-ea"/>
                <a:ea typeface="+mj-ea"/>
              </a:rPr>
              <a:t>vs</a:t>
            </a:r>
            <a:r>
              <a:rPr lang="en-US" altLang="ko-KR" sz="1100" dirty="0">
                <a:latin typeface="+mj-ea"/>
                <a:ea typeface="+mj-ea"/>
              </a:rPr>
              <a:t> </a:t>
            </a:r>
            <a:r>
              <a:rPr lang="ko-KR" altLang="en-US" sz="1100" dirty="0">
                <a:latin typeface="+mj-ea"/>
                <a:ea typeface="+mj-ea"/>
              </a:rPr>
              <a:t>교육봉사</a:t>
            </a:r>
            <a:r>
              <a:rPr lang="en-US" altLang="ko-KR" sz="1100" b="1" dirty="0">
                <a:latin typeface="+mj-ea"/>
                <a:ea typeface="+mj-ea"/>
              </a:rPr>
              <a:t> </a:t>
            </a:r>
            <a:endParaRPr lang="ko-KR" altLang="en-US" sz="1100" b="1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00496" y="1018181"/>
            <a:ext cx="4857784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봉사시간 오류</a:t>
            </a:r>
            <a:r>
              <a:rPr lang="en-US" altLang="ko-KR" sz="1600" b="1" dirty="0">
                <a:latin typeface="+mj-ea"/>
                <a:ea typeface="+mj-ea"/>
              </a:rPr>
              <a:t> </a:t>
            </a:r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점심시간외에 하세요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00496" y="1500387"/>
            <a:ext cx="4857784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봉사시간 불인정</a:t>
            </a:r>
            <a:r>
              <a:rPr lang="en-US" altLang="ko-KR" b="1" dirty="0">
                <a:latin typeface="+mj-ea"/>
                <a:ea typeface="+mj-ea"/>
              </a:rPr>
              <a:t> </a:t>
            </a:r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프로그램 이외 시간</a:t>
            </a:r>
            <a:endParaRPr lang="ko-KR" altLang="en-US" sz="1200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04757" y="1744339"/>
            <a:ext cx="1872208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en-US" altLang="ko-KR" b="1" dirty="0">
                <a:latin typeface="+mj-ea"/>
                <a:ea typeface="+mj-ea"/>
              </a:rPr>
              <a:t>4. </a:t>
            </a:r>
            <a:r>
              <a:rPr lang="ko-KR" altLang="en-US" b="1" dirty="0">
                <a:latin typeface="+mj-ea"/>
                <a:ea typeface="+mj-ea"/>
              </a:rPr>
              <a:t>규정 위반</a:t>
            </a:r>
            <a:endParaRPr lang="ko-KR" altLang="en-US" b="1" dirty="0">
              <a:solidFill>
                <a:schemeClr val="bg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419872" y="2036172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18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63889" y="2113219"/>
            <a:ext cx="436327" cy="299357"/>
          </a:xfrm>
          <a:prstGeom prst="rect">
            <a:avLst/>
          </a:prstGeom>
          <a:noFill/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00496" y="2036172"/>
            <a:ext cx="4857784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400" b="1" dirty="0">
                <a:latin typeface="+mj-ea"/>
                <a:ea typeface="+mj-ea"/>
              </a:rPr>
              <a:t>자신이 소속</a:t>
            </a:r>
            <a:r>
              <a:rPr lang="en-US" altLang="ko-KR" sz="1400" b="1" dirty="0">
                <a:latin typeface="+mj-ea"/>
                <a:ea typeface="+mj-ea"/>
              </a:rPr>
              <a:t>(</a:t>
            </a:r>
            <a:r>
              <a:rPr lang="ko-KR" altLang="en-US" sz="1400" b="1" dirty="0">
                <a:latin typeface="+mj-ea"/>
                <a:ea typeface="+mj-ea"/>
              </a:rPr>
              <a:t>직장</a:t>
            </a:r>
            <a:r>
              <a:rPr lang="en-US" altLang="ko-KR" sz="1400" b="1" dirty="0">
                <a:latin typeface="+mj-ea"/>
                <a:ea typeface="+mj-ea"/>
              </a:rPr>
              <a:t>)</a:t>
            </a:r>
            <a:r>
              <a:rPr lang="ko-KR" altLang="en-US" sz="1400" b="1" dirty="0">
                <a:latin typeface="+mj-ea"/>
                <a:ea typeface="+mj-ea"/>
              </a:rPr>
              <a:t>된 곳에서의 활동 안됨</a:t>
            </a:r>
            <a:r>
              <a:rPr lang="en-US" altLang="ko-KR" sz="1400" b="1" dirty="0">
                <a:latin typeface="+mj-ea"/>
                <a:ea typeface="+mj-ea"/>
              </a:rPr>
              <a:t>.</a:t>
            </a:r>
          </a:p>
          <a:p>
            <a:pPr lvl="0"/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미완성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작성불량</a:t>
            </a: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385102" y="2539863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21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29119" y="2616910"/>
            <a:ext cx="436327" cy="299357"/>
          </a:xfrm>
          <a:prstGeom prst="rect">
            <a:avLst/>
          </a:prstGeom>
          <a:noFill/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000497" y="2564817"/>
            <a:ext cx="4700447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400" b="1" dirty="0">
                <a:latin typeface="+mj-ea"/>
                <a:ea typeface="+mj-ea"/>
              </a:rPr>
              <a:t>급여의 목적으로 돈을 지급 받는 경우 안됨</a:t>
            </a:r>
            <a:endParaRPr lang="en-US" altLang="ko-KR" sz="1400" b="1" dirty="0">
              <a:latin typeface="+mj-ea"/>
              <a:ea typeface="+mj-ea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3428992" y="3054163"/>
            <a:ext cx="5544616" cy="482189"/>
          </a:xfrm>
          <a:prstGeom prst="roundRect">
            <a:avLst>
              <a:gd name="adj" fmla="val 50000"/>
            </a:avLst>
          </a:prstGeom>
          <a:solidFill>
            <a:schemeClr val="bg1">
              <a:alpha val="75000"/>
            </a:schemeClr>
          </a:solidFill>
          <a:ln>
            <a:noFill/>
          </a:ln>
          <a:scene3d>
            <a:camera prst="orthographicFront"/>
            <a:lightRig rig="threePt" dir="t">
              <a:rot lat="0" lon="0" rev="0"/>
            </a:lightRig>
          </a:scene3d>
          <a:sp3d prstMaterial="dkEdge">
            <a:bevelT w="254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400">
              <a:solidFill>
                <a:prstClr val="white"/>
              </a:solidFill>
              <a:latin typeface="+mj-ea"/>
              <a:ea typeface="+mj-ea"/>
            </a:endParaRPr>
          </a:p>
        </p:txBody>
      </p:sp>
      <p:pic>
        <p:nvPicPr>
          <p:cNvPr id="24" name="Picture 206" descr="글머리기호-타원-green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1000" contrast="75000"/>
          </a:blip>
          <a:srcRect/>
          <a:stretch>
            <a:fillRect/>
          </a:stretch>
        </p:blipFill>
        <p:spPr bwMode="auto">
          <a:xfrm>
            <a:off x="3573009" y="3131211"/>
            <a:ext cx="436327" cy="299357"/>
          </a:xfrm>
          <a:prstGeom prst="rect">
            <a:avLst/>
          </a:prstGeom>
          <a:noFill/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137367" y="3079099"/>
            <a:ext cx="4607466" cy="48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ko-KR" altLang="en-US" sz="1600" b="1" dirty="0">
                <a:latin typeface="+mj-ea"/>
                <a:ea typeface="+mj-ea"/>
              </a:rPr>
              <a:t>포트폴리오 불량</a:t>
            </a:r>
            <a:r>
              <a:rPr lang="en-US" altLang="ko-KR" sz="1600" b="1" dirty="0">
                <a:latin typeface="+mj-ea"/>
                <a:ea typeface="+mj-ea"/>
              </a:rPr>
              <a:t> </a:t>
            </a:r>
            <a:r>
              <a:rPr lang="en-US" altLang="ko-KR" sz="1200" dirty="0">
                <a:latin typeface="+mj-ea"/>
                <a:ea typeface="+mj-ea"/>
              </a:rPr>
              <a:t>Ex. </a:t>
            </a:r>
            <a:r>
              <a:rPr lang="ko-KR" altLang="en-US" sz="1200" dirty="0">
                <a:latin typeface="+mj-ea"/>
                <a:ea typeface="+mj-ea"/>
              </a:rPr>
              <a:t>미완성</a:t>
            </a:r>
            <a:r>
              <a:rPr lang="en-US" altLang="ko-KR" sz="1200" dirty="0">
                <a:latin typeface="+mj-ea"/>
                <a:ea typeface="+mj-ea"/>
              </a:rPr>
              <a:t>, </a:t>
            </a:r>
            <a:r>
              <a:rPr lang="ko-KR" altLang="en-US" sz="1200" dirty="0">
                <a:latin typeface="+mj-ea"/>
                <a:ea typeface="+mj-ea"/>
              </a:rPr>
              <a:t>작성불량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43042" y="3757272"/>
            <a:ext cx="7215238" cy="114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>
              <a:buFont typeface="Wingdings" pitchFamily="2" charset="2"/>
              <a:buChar char="v"/>
            </a:pPr>
            <a:r>
              <a:rPr lang="en-US" altLang="ko-KR" sz="1200" b="1" dirty="0">
                <a:latin typeface="+mj-ea"/>
                <a:ea typeface="+mj-ea"/>
              </a:rPr>
              <a:t> </a:t>
            </a:r>
            <a:r>
              <a:rPr lang="ko-KR" altLang="en-US" sz="1200" b="1" dirty="0">
                <a:latin typeface="+mj-ea"/>
                <a:ea typeface="+mj-ea"/>
              </a:rPr>
              <a:t>교육봉사활동 기관에서 사전 </a:t>
            </a:r>
            <a:r>
              <a:rPr lang="en-US" altLang="ko-KR" sz="1200" b="1" dirty="0">
                <a:latin typeface="+mj-ea"/>
                <a:ea typeface="+mj-ea"/>
              </a:rPr>
              <a:t>OT</a:t>
            </a:r>
            <a:r>
              <a:rPr lang="ko-KR" altLang="en-US" sz="1200" b="1" dirty="0">
                <a:latin typeface="+mj-ea"/>
                <a:ea typeface="+mj-ea"/>
              </a:rPr>
              <a:t>나 교육봉사활동 전 학생과 관련해서 사전 교육 및 협의 과정도 봉사활동으로 인정되나요</a:t>
            </a:r>
            <a:r>
              <a:rPr lang="en-US" altLang="ko-KR" sz="1200" b="1" dirty="0">
                <a:latin typeface="+mj-ea"/>
                <a:ea typeface="+mj-ea"/>
              </a:rPr>
              <a:t>?</a:t>
            </a:r>
          </a:p>
          <a:p>
            <a:pPr lvl="0"/>
            <a:endParaRPr lang="en-US" altLang="ko-KR" sz="1200" b="1" dirty="0">
              <a:latin typeface="+mj-ea"/>
              <a:ea typeface="+mj-ea"/>
            </a:endParaRPr>
          </a:p>
          <a:p>
            <a:r>
              <a:rPr lang="ko-KR" altLang="en-US" sz="1200" dirty="0">
                <a:latin typeface="+mj-ea"/>
                <a:ea typeface="+mj-ea"/>
              </a:rPr>
              <a:t>답변</a:t>
            </a:r>
            <a:r>
              <a:rPr lang="en-US" altLang="ko-KR" sz="1200" dirty="0">
                <a:latin typeface="+mj-ea"/>
                <a:ea typeface="+mj-ea"/>
              </a:rPr>
              <a:t>: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인정되지 않습니다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교육봉사활동은 사회봉사가 아닙니다</a:t>
            </a:r>
            <a:r>
              <a:rPr lang="en-US" altLang="ko-KR" sz="1200" dirty="0">
                <a:latin typeface="+mj-ea"/>
                <a:ea typeface="+mj-ea"/>
              </a:rPr>
              <a:t>. </a:t>
            </a:r>
            <a:r>
              <a:rPr lang="ko-KR" altLang="en-US" sz="1200" dirty="0">
                <a:latin typeface="+mj-ea"/>
                <a:ea typeface="+mj-ea"/>
              </a:rPr>
              <a:t>즉</a:t>
            </a:r>
            <a:r>
              <a:rPr lang="en-US" altLang="ko-KR" sz="1200" dirty="0">
                <a:latin typeface="+mj-ea"/>
                <a:ea typeface="+mj-ea"/>
              </a:rPr>
              <a:t>,</a:t>
            </a:r>
            <a:r>
              <a:rPr lang="ko-KR" altLang="en-US" sz="1200" dirty="0"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프로그램으로 계획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프로젝트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한 학생에게 직접적으로 서비스를 제공한 교수활동 내용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각 전공</a:t>
            </a:r>
            <a:r>
              <a:rPr lang="en-US" altLang="ko-KR" sz="1200" dirty="0">
                <a:latin typeface="+mj-ea"/>
                <a:ea typeface="+mj-ea"/>
              </a:rPr>
              <a:t>(</a:t>
            </a:r>
            <a:r>
              <a:rPr lang="ko-KR" altLang="en-US" sz="1200" dirty="0">
                <a:latin typeface="+mj-ea"/>
                <a:ea typeface="+mj-ea"/>
              </a:rPr>
              <a:t>교과목</a:t>
            </a:r>
            <a:r>
              <a:rPr lang="en-US" altLang="ko-KR" sz="1200" dirty="0">
                <a:latin typeface="+mj-ea"/>
                <a:ea typeface="+mj-ea"/>
              </a:rPr>
              <a:t>) </a:t>
            </a:r>
            <a:r>
              <a:rPr lang="ko-KR" altLang="en-US" sz="1200" dirty="0">
                <a:latin typeface="+mj-ea"/>
                <a:ea typeface="+mj-ea"/>
              </a:rPr>
              <a:t>수업 및 교육관련 프로그램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등의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활동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만</a:t>
            </a:r>
            <a:r>
              <a:rPr lang="en-US" altLang="ko-KR" sz="12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>
                <a:solidFill>
                  <a:srgbClr val="FF0000"/>
                </a:solidFill>
                <a:latin typeface="+mj-ea"/>
                <a:ea typeface="+mj-ea"/>
              </a:rPr>
              <a:t>가능</a:t>
            </a:r>
            <a:r>
              <a:rPr lang="ko-KR" altLang="en-US" sz="1200" dirty="0">
                <a:latin typeface="+mj-ea"/>
                <a:ea typeface="+mj-ea"/>
              </a:rPr>
              <a:t>합니다</a:t>
            </a:r>
            <a:r>
              <a:rPr lang="en-US" altLang="ko-KR" sz="1200" dirty="0">
                <a:latin typeface="+mj-ea"/>
                <a:ea typeface="+mj-ea"/>
              </a:rPr>
              <a:t>.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0" y="-20538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6.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실행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5"/>
          <p:cNvSpPr/>
          <p:nvPr/>
        </p:nvSpPr>
        <p:spPr>
          <a:xfrm>
            <a:off x="323528" y="1275606"/>
            <a:ext cx="1440160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</a:rPr>
              <a:t>대표</a:t>
            </a:r>
            <a:b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</a:rPr>
              <a:t>E-mail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모서리가 둥근 직사각형 6"/>
          <p:cNvSpPr/>
          <p:nvPr/>
        </p:nvSpPr>
        <p:spPr>
          <a:xfrm>
            <a:off x="1979712" y="1275606"/>
            <a:ext cx="6912768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1" indent="-171450" defTabSz="844550">
              <a:lnSpc>
                <a:spcPct val="13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ko-KR" sz="1200" dirty="0">
                <a:solidFill>
                  <a:srgbClr val="000000"/>
                </a:solidFill>
                <a:latin typeface="+mj-ea"/>
                <a:ea typeface="+mj-ea"/>
              </a:rPr>
              <a:t>   - </a:t>
            </a:r>
            <a:r>
              <a:rPr lang="en-US" altLang="ko-KR" sz="1200" dirty="0">
                <a:solidFill>
                  <a:srgbClr val="000000"/>
                </a:solidFill>
                <a:latin typeface="+mj-ea"/>
                <a:ea typeface="+mj-ea"/>
                <a:hlinkClick r:id="rId3"/>
              </a:rPr>
              <a:t>Kyobong@jejunu.ac.kr</a:t>
            </a:r>
            <a:br>
              <a:rPr lang="ko-KR" altLang="en-US" sz="1200" dirty="0">
                <a:solidFill>
                  <a:srgbClr val="000000"/>
                </a:solidFill>
                <a:latin typeface="+mj-ea"/>
                <a:ea typeface="+mj-ea"/>
                <a:hlinkClick r:id="rId3"/>
              </a:rPr>
            </a:br>
            <a:r>
              <a:rPr lang="en-US" altLang="ko-KR" sz="1200" dirty="0">
                <a:solidFill>
                  <a:srgbClr val="000000"/>
                </a:solidFill>
                <a:latin typeface="+mj-ea"/>
                <a:ea typeface="+mj-ea"/>
              </a:rPr>
              <a:t>- E-mail </a:t>
            </a:r>
            <a:r>
              <a:rPr lang="ko-KR" altLang="en-US" sz="1200" dirty="0">
                <a:solidFill>
                  <a:srgbClr val="000000"/>
                </a:solidFill>
                <a:latin typeface="+mj-ea"/>
                <a:ea typeface="+mj-ea"/>
              </a:rPr>
              <a:t>문의 가능</a:t>
            </a:r>
            <a:endParaRPr lang="ko-KR" altLang="en-US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8" name="직사각형 3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7.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서류 제출</a:t>
            </a:r>
          </a:p>
        </p:txBody>
      </p:sp>
      <p:sp>
        <p:nvSpPr>
          <p:cNvPr id="9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문의사항</a:t>
            </a:r>
          </a:p>
        </p:txBody>
      </p:sp>
    </p:spTree>
    <p:extLst>
      <p:ext uri="{BB962C8B-B14F-4D97-AF65-F5344CB8AC3E}">
        <p14:creationId xmlns:p14="http://schemas.microsoft.com/office/powerpoint/2010/main" val="34935614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3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7.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서류 제출</a:t>
            </a:r>
          </a:p>
        </p:txBody>
      </p:sp>
      <p:sp>
        <p:nvSpPr>
          <p:cNvPr id="9" name="직사각형 6"/>
          <p:cNvSpPr/>
          <p:nvPr/>
        </p:nvSpPr>
        <p:spPr>
          <a:xfrm>
            <a:off x="0" y="627534"/>
            <a:ext cx="7775848" cy="3780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</a:t>
            </a:r>
            <a:r>
              <a:rPr lang="ko-KR" altLang="en-US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</a:t>
            </a:r>
            <a:r>
              <a:rPr lang="en-US" altLang="ko-KR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서류</a:t>
            </a:r>
            <a:r>
              <a:rPr lang="en-US" altLang="ko-KR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400" b="1" spc="3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제출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65591"/>
            <a:ext cx="3390900" cy="1800225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851920" y="1131978"/>
            <a:ext cx="4896544" cy="203383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원본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제출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학기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종강 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2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주일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전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(6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월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9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일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월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))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17:00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까지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제출</a:t>
            </a:r>
            <a:b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년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2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학기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종강일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: 6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월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23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일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 (</a:t>
            </a:r>
            <a:r>
              <a:rPr lang="ko-KR" altLang="en-US" sz="1400" b="1" dirty="0">
                <a:solidFill>
                  <a:srgbClr val="0000FF"/>
                </a:solidFill>
                <a:latin typeface="+mj-ea"/>
                <a:ea typeface="+mj-ea"/>
              </a:rPr>
              <a:t>금</a:t>
            </a:r>
            <a:r>
              <a:rPr lang="en-US" altLang="ko-KR" sz="1400" b="1" dirty="0">
                <a:solidFill>
                  <a:srgbClr val="0000FF"/>
                </a:solidFill>
                <a:latin typeface="+mj-ea"/>
                <a:ea typeface="+mj-ea"/>
              </a:rPr>
              <a:t>) 17:00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제출일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이후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제출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불가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예외사항</a:t>
            </a:r>
            <a:r>
              <a:rPr lang="en-US" altLang="ko-KR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FF0000"/>
                </a:solidFill>
                <a:latin typeface="+mj-ea"/>
                <a:ea typeface="+mj-ea"/>
              </a:rPr>
              <a:t>없음</a:t>
            </a:r>
            <a:endParaRPr lang="en-US" altLang="ko-KR" sz="14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제출장소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교육학과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사무실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사범대학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호관 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3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층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,1315)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39552" y="3327834"/>
            <a:ext cx="8424936" cy="1674186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 외 서류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계획서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보고서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성찰보고서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)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는 온라인 제출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확인서는 수정 시 기관확인자의 서명 필요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3.   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확인서는 교육학과 사무실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(1315)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에서 접수</a:t>
            </a:r>
            <a:b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4.   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권장사항 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서류 오류 및 미비에 대한 검토 및 확인</a:t>
            </a:r>
            <a:r>
              <a:rPr lang="en-US" altLang="ko-KR" sz="14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rgbClr val="000000"/>
                </a:solidFill>
                <a:latin typeface="+mj-ea"/>
                <a:ea typeface="+mj-ea"/>
              </a:rPr>
              <a:t>가능한 시간 확보할 것</a:t>
            </a:r>
            <a:endParaRPr lang="en-US" altLang="ko-KR" sz="14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68537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4"/>
          <p:cNvCxnSpPr/>
          <p:nvPr/>
        </p:nvCxnSpPr>
        <p:spPr>
          <a:xfrm>
            <a:off x="2987824" y="1671650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5"/>
          <p:cNvCxnSpPr/>
          <p:nvPr/>
        </p:nvCxnSpPr>
        <p:spPr>
          <a:xfrm>
            <a:off x="6156176" y="1671650"/>
            <a:ext cx="0" cy="356439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모서리가 둥근 직사각형 8"/>
          <p:cNvSpPr/>
          <p:nvPr/>
        </p:nvSpPr>
        <p:spPr>
          <a:xfrm>
            <a:off x="395536" y="1491630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단계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시간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일자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</a:p>
        </p:txBody>
      </p:sp>
      <p:sp>
        <p:nvSpPr>
          <p:cNvPr id="5" name="모서리가 둥근 직사각형 9"/>
          <p:cNvSpPr/>
          <p:nvPr/>
        </p:nvSpPr>
        <p:spPr>
          <a:xfrm>
            <a:off x="3419872" y="1491630"/>
            <a:ext cx="223224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단계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제출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서류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모서리가 둥근 직사각형 10"/>
          <p:cNvSpPr/>
          <p:nvPr/>
        </p:nvSpPr>
        <p:spPr>
          <a:xfrm>
            <a:off x="6516216" y="1491630"/>
            <a:ext cx="2448272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단계</a:t>
            </a:r>
            <a:b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: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기관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도장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및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학생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서명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확인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1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직사각형 13"/>
          <p:cNvSpPr/>
          <p:nvPr/>
        </p:nvSpPr>
        <p:spPr>
          <a:xfrm>
            <a:off x="2951820" y="2167957"/>
            <a:ext cx="3240360" cy="2985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제출할 서류의 구성 순서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+mj-ea"/>
              <a:ea typeface="+mj-ea"/>
            </a:endParaRP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신청</a:t>
            </a:r>
            <a:r>
              <a:rPr lang="en-US" altLang="ko-KR" sz="1100" b="1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계획</a:t>
            </a:r>
            <a:r>
              <a:rPr lang="en-US" altLang="ko-KR" sz="1100" b="1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교육봉사활동 기관이 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2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개 이상인 경우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활동 순으로 이어서 첨부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확인서</a:t>
            </a:r>
            <a:endParaRPr lang="en-US" altLang="ko-KR" sz="1100" b="1" dirty="0">
              <a:solidFill>
                <a:srgbClr val="0000FF"/>
              </a:solidFill>
              <a:latin typeface="+mj-ea"/>
              <a:ea typeface="+mj-ea"/>
            </a:endParaRP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2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개이상 기관의 경우에는 기관별로 각각 필요</a:t>
            </a:r>
            <a:b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보고서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매 회기별 작성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2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곳 이상인 경우 활동 터전 순으로 이어서 첨부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최종 성찰보고서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활동 터전에 관계없이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1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회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한 장에 작성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8" name="직사각형 14"/>
          <p:cNvSpPr/>
          <p:nvPr/>
        </p:nvSpPr>
        <p:spPr>
          <a:xfrm>
            <a:off x="0" y="2301689"/>
            <a:ext cx="2987824" cy="27183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최종 교육봉사활동 시간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수강반 번호와 수강신청 학점이 동일한지 확인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2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학점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60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시간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1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학점 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30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시간 확인</a:t>
            </a:r>
          </a:p>
          <a:p>
            <a:pPr>
              <a:lnSpc>
                <a:spcPct val="130000"/>
              </a:lnSpc>
            </a:pP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서류 간 교육봉사활동 활동 일자 일치여부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확인서와 보고서의 활동 날짜 및 시간 일치여부 재확인</a:t>
            </a:r>
          </a:p>
          <a:p>
            <a:pPr>
              <a:lnSpc>
                <a:spcPct val="130000"/>
              </a:lnSpc>
            </a:pP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★★★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교육봉사활동 확인서 날짜 및 직인과 담당자 도장 확인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★★★</a:t>
            </a:r>
            <a:b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b="1" dirty="0">
                <a:solidFill>
                  <a:srgbClr val="FF0000"/>
                </a:solidFill>
                <a:latin typeface="+mj-ea"/>
                <a:ea typeface="+mj-ea"/>
              </a:rPr>
              <a:t>활동 확인 날짜가 교육봉사활동 최종 활동일자 이후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인지 확인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9" name="직사각형 15"/>
          <p:cNvSpPr/>
          <p:nvPr/>
        </p:nvSpPr>
        <p:spPr>
          <a:xfrm>
            <a:off x="6156176" y="2283718"/>
            <a:ext cx="2987824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신청서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이전에 작성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기관장 직인 및 학생 도장 또는 서명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)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보고서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매회기 보고서마다 학생 서명</a:t>
            </a: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기관 담당자 도장 또는 서명 필수</a:t>
            </a:r>
          </a:p>
          <a:p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-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확인서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10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교육봉사활동 종료 후 </a:t>
            </a:r>
            <a:b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반드시 </a:t>
            </a:r>
            <a:r>
              <a:rPr lang="ko-KR" altLang="en-US" sz="1100" b="1" dirty="0">
                <a:solidFill>
                  <a:srgbClr val="0000FF"/>
                </a:solidFill>
                <a:latin typeface="+mj-ea"/>
                <a:ea typeface="+mj-ea"/>
              </a:rPr>
              <a:t>기관장 직인 확인 및 담당자 서명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(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도장</a:t>
            </a:r>
            <a:r>
              <a:rPr lang="en-US" altLang="ko-KR" sz="1100" b="1" dirty="0">
                <a:solidFill>
                  <a:srgbClr val="000000"/>
                </a:solidFill>
                <a:latin typeface="+mj-ea"/>
                <a:ea typeface="+mj-ea"/>
              </a:rPr>
              <a:t>) </a:t>
            </a:r>
            <a:r>
              <a:rPr lang="ko-KR" altLang="en-US" sz="1100" b="1" dirty="0">
                <a:solidFill>
                  <a:srgbClr val="000000"/>
                </a:solidFill>
                <a:latin typeface="+mj-ea"/>
                <a:ea typeface="+mj-ea"/>
              </a:rPr>
              <a:t>확인</a:t>
            </a:r>
          </a:p>
          <a:p>
            <a:r>
              <a:rPr lang="ko-KR" altLang="en-US" sz="1100" dirty="0">
                <a:solidFill>
                  <a:srgbClr val="000000"/>
                </a:solidFill>
                <a:latin typeface="+mj-ea"/>
                <a:ea typeface="+mj-ea"/>
              </a:rPr>
              <a:t>* 기관장 직인 란에는 반드시 해당 기관의 직인을 받아야 함</a:t>
            </a:r>
            <a:endParaRPr lang="en-US" altLang="ko-KR" sz="11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10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8.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 질의응답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: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체크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리스트</a:t>
            </a:r>
          </a:p>
        </p:txBody>
      </p:sp>
      <p:sp>
        <p:nvSpPr>
          <p:cNvPr id="11" name="직사각형 6"/>
          <p:cNvSpPr/>
          <p:nvPr/>
        </p:nvSpPr>
        <p:spPr>
          <a:xfrm>
            <a:off x="0" y="555526"/>
            <a:ext cx="9144000" cy="7200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※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위 수업 계획은 수강인원 및 강의실</a:t>
            </a: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수업상황</a:t>
            </a: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대학의 권고에 따라 다소 변동될 수 있으므로 </a:t>
            </a:r>
            <a:b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  </a:t>
            </a:r>
            <a:r>
              <a:rPr lang="ko-KR" altLang="en-US" sz="1600" u="sng" dirty="0">
                <a:solidFill>
                  <a:srgbClr val="000000"/>
                </a:solidFill>
                <a:latin typeface="+mj-ea"/>
                <a:ea typeface="+mj-ea"/>
              </a:rPr>
              <a:t>하영드리미 게시판을 수시로 참고하길 바랍니다</a:t>
            </a:r>
            <a:r>
              <a:rPr lang="en-US" altLang="ko-KR" sz="1600" u="sng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en-US" altLang="ko-KR" sz="1600" b="1" spc="300" dirty="0">
                <a:solidFill>
                  <a:srgbClr val="000000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b="1" spc="300" dirty="0">
              <a:solidFill>
                <a:srgbClr val="000000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80766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6E423FB9-1684-5F7F-A093-6E5A0C0FA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3420"/>
            <a:ext cx="5035510" cy="214920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9592BCC9-9443-CC2B-DC01-25DFB1DFE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51670"/>
            <a:ext cx="9144000" cy="33720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2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619672" y="339502"/>
            <a:ext cx="7344816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+mj-ea"/>
                <a:ea typeface="+mj-ea"/>
              </a:rPr>
              <a:t>학과 학생들끼리 여러 명이서 함께 교육봉사활동을 하려고 합니다</a:t>
            </a:r>
            <a:r>
              <a:rPr lang="en-US" altLang="ko-KR" dirty="0">
                <a:latin typeface="+mj-ea"/>
                <a:ea typeface="+mj-ea"/>
              </a:rPr>
              <a:t>. </a:t>
            </a:r>
            <a:r>
              <a:rPr lang="ko-KR" altLang="en-US" dirty="0">
                <a:latin typeface="+mj-ea"/>
                <a:ea typeface="+mj-ea"/>
              </a:rPr>
              <a:t>기관도 적합하고 대상도 적합합니다</a:t>
            </a:r>
            <a:r>
              <a:rPr lang="en-US" altLang="ko-KR" dirty="0">
                <a:latin typeface="+mj-ea"/>
                <a:ea typeface="+mj-ea"/>
              </a:rPr>
              <a:t>. </a:t>
            </a:r>
            <a:r>
              <a:rPr lang="ko-KR" altLang="en-US" dirty="0">
                <a:latin typeface="+mj-ea"/>
                <a:ea typeface="+mj-ea"/>
              </a:rPr>
              <a:t>함께 </a:t>
            </a:r>
            <a:r>
              <a:rPr lang="ko-KR" altLang="en-US" dirty="0" err="1">
                <a:latin typeface="+mj-ea"/>
                <a:ea typeface="+mj-ea"/>
              </a:rPr>
              <a:t>하다보니</a:t>
            </a:r>
            <a:r>
              <a:rPr lang="ko-KR" altLang="en-US" dirty="0">
                <a:latin typeface="+mj-ea"/>
                <a:ea typeface="+mj-ea"/>
              </a:rPr>
              <a:t> 교육내용이 똑같이 작성되었습니다</a:t>
            </a:r>
            <a:r>
              <a:rPr lang="en-US" altLang="ko-KR" dirty="0">
                <a:latin typeface="+mj-ea"/>
                <a:ea typeface="+mj-ea"/>
              </a:rPr>
              <a:t>. </a:t>
            </a:r>
            <a:r>
              <a:rPr lang="ko-KR" altLang="en-US" dirty="0">
                <a:latin typeface="+mj-ea"/>
                <a:ea typeface="+mj-ea"/>
              </a:rPr>
              <a:t>그러나</a:t>
            </a:r>
            <a:r>
              <a:rPr lang="en-US" altLang="ko-KR" dirty="0">
                <a:latin typeface="+mj-ea"/>
                <a:ea typeface="+mj-ea"/>
              </a:rPr>
              <a:t> </a:t>
            </a:r>
            <a:r>
              <a:rPr lang="ko-KR" altLang="en-US" dirty="0">
                <a:latin typeface="+mj-ea"/>
                <a:ea typeface="+mj-ea"/>
              </a:rPr>
              <a:t>성찰보고서도 각기 다르게 쓰면 가능할까요</a:t>
            </a:r>
            <a:r>
              <a:rPr lang="en-US" altLang="ko-KR" dirty="0">
                <a:latin typeface="+mj-ea"/>
                <a:ea typeface="+mj-ea"/>
              </a:rPr>
              <a:t>? 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5CA24E-2B8A-2359-741D-FCE8647CF36D}"/>
              </a:ext>
            </a:extLst>
          </p:cNvPr>
          <p:cNvSpPr/>
          <p:nvPr/>
        </p:nvSpPr>
        <p:spPr>
          <a:xfrm>
            <a:off x="827584" y="2067694"/>
            <a:ext cx="8064896" cy="27363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b="1" dirty="0">
                <a:latin typeface="+mj-ea"/>
                <a:ea typeface="+mj-ea"/>
              </a:rPr>
              <a:t>인정받기 어렵습니다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b="1" dirty="0" err="1">
                <a:latin typeface="+mj-ea"/>
                <a:ea typeface="+mj-ea"/>
              </a:rPr>
              <a:t>여러명의</a:t>
            </a:r>
            <a:r>
              <a:rPr lang="ko-KR" altLang="en-US" b="1" dirty="0">
                <a:latin typeface="+mj-ea"/>
                <a:ea typeface="+mj-ea"/>
              </a:rPr>
              <a:t> 교육봉사자가 함께 수업한 교육내용이 문제가 될 수 있습니다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  <a:r>
              <a:rPr lang="ko-KR" altLang="en-US" b="1" dirty="0">
                <a:latin typeface="+mj-ea"/>
                <a:ea typeface="+mj-ea"/>
              </a:rPr>
              <a:t>교수자가 각자 따로 설명을 했다 하더라도 같은 날짜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 err="1">
                <a:solidFill>
                  <a:srgbClr val="FFFF00"/>
                </a:solidFill>
                <a:latin typeface="+mj-ea"/>
                <a:ea typeface="+mj-ea"/>
              </a:rPr>
              <a:t>같은내용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같은 장소이기 때문에 </a:t>
            </a:r>
            <a:r>
              <a:rPr lang="ko-KR" altLang="en-US" b="1" dirty="0">
                <a:solidFill>
                  <a:srgbClr val="FFFF00"/>
                </a:solidFill>
                <a:latin typeface="+mj-ea"/>
                <a:ea typeface="+mj-ea"/>
              </a:rPr>
              <a:t>같은 내용</a:t>
            </a:r>
            <a:r>
              <a:rPr lang="ko-KR" altLang="en-US" b="1" dirty="0">
                <a:latin typeface="+mj-ea"/>
                <a:ea typeface="+mj-ea"/>
              </a:rPr>
              <a:t>의 포트폴리오가 만들어질 수 있습니다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  <a:r>
              <a:rPr lang="ko-KR" altLang="en-US" b="1" dirty="0">
                <a:latin typeface="+mj-ea"/>
                <a:ea typeface="+mj-ea"/>
              </a:rPr>
              <a:t>교육봉사활동은 교수</a:t>
            </a:r>
            <a:r>
              <a:rPr lang="en-US" altLang="ko-KR" b="1" dirty="0">
                <a:latin typeface="+mj-ea"/>
                <a:ea typeface="+mj-ea"/>
              </a:rPr>
              <a:t>-</a:t>
            </a:r>
            <a:r>
              <a:rPr lang="ko-KR" altLang="en-US" b="1" dirty="0">
                <a:latin typeface="+mj-ea"/>
                <a:ea typeface="+mj-ea"/>
              </a:rPr>
              <a:t>학습에 대한 내용을 스스로 계획하고 실행해야 하며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교육봉사 활동은 </a:t>
            </a:r>
            <a:r>
              <a:rPr lang="en-US" altLang="ko-KR" b="1" dirty="0">
                <a:latin typeface="+mj-ea"/>
                <a:ea typeface="+mj-ea"/>
              </a:rPr>
              <a:t>1:1, 1:</a:t>
            </a:r>
            <a:r>
              <a:rPr lang="ko-KR" altLang="en-US" b="1" dirty="0">
                <a:latin typeface="+mj-ea"/>
                <a:ea typeface="+mj-ea"/>
              </a:rPr>
              <a:t>다수로  진행할 수 있습니다</a:t>
            </a:r>
            <a:r>
              <a:rPr lang="en-US" altLang="ko-KR" b="1" dirty="0">
                <a:latin typeface="+mj-ea"/>
                <a:ea typeface="+mj-ea"/>
              </a:rPr>
              <a:t>. 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771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3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508024" y="0"/>
            <a:ext cx="7704856" cy="253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다음 보기 중 교육봉사활동 대상 및 교육내용으로 부적합한 것을 고르고 그 이유를 </a:t>
            </a:r>
            <a:r>
              <a:rPr lang="ko-KR" altLang="en-US" dirty="0" err="1"/>
              <a:t>설명하시오</a:t>
            </a:r>
            <a:r>
              <a:rPr lang="en-US" altLang="ko-KR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교육대상 </a:t>
            </a:r>
            <a:r>
              <a:rPr lang="en-US" altLang="ko-KR" dirty="0"/>
              <a:t>: </a:t>
            </a:r>
            <a:r>
              <a:rPr lang="ko-KR" altLang="en-US" dirty="0"/>
              <a:t>홍</a:t>
            </a:r>
            <a:r>
              <a:rPr lang="en-US" altLang="ko-KR" dirty="0"/>
              <a:t>O</a:t>
            </a:r>
            <a:r>
              <a:rPr lang="ko-KR" altLang="en-US" dirty="0"/>
              <a:t>지</a:t>
            </a:r>
            <a:r>
              <a:rPr lang="en-US" altLang="ko-KR" dirty="0"/>
              <a:t>(5</a:t>
            </a:r>
            <a:r>
              <a:rPr lang="ko-KR" altLang="en-US" dirty="0"/>
              <a:t>세 유아</a:t>
            </a:r>
            <a:r>
              <a:rPr lang="en-US" altLang="ko-KR" dirty="0"/>
              <a:t>)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교육내용 </a:t>
            </a:r>
            <a:r>
              <a:rPr lang="en-US" altLang="ko-KR" dirty="0"/>
              <a:t>: </a:t>
            </a:r>
            <a:r>
              <a:rPr lang="ko-KR" altLang="en-US" dirty="0"/>
              <a:t>자기소개를 하고 앞으로의 공부방향에 대해 나누는 </a:t>
            </a:r>
            <a:r>
              <a:rPr lang="en-US" altLang="ko-KR" dirty="0"/>
              <a:t>OT</a:t>
            </a:r>
            <a:r>
              <a:rPr lang="ko-KR" altLang="en-US" dirty="0"/>
              <a:t>진행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교육내용 </a:t>
            </a:r>
            <a:r>
              <a:rPr lang="en-US" altLang="ko-KR" dirty="0"/>
              <a:t>: </a:t>
            </a:r>
            <a:r>
              <a:rPr lang="ko-KR" altLang="en-US" dirty="0" err="1"/>
              <a:t>브루마블</a:t>
            </a:r>
            <a:r>
              <a:rPr lang="ko-KR" altLang="en-US" dirty="0"/>
              <a:t> 보드게임</a:t>
            </a:r>
            <a:r>
              <a:rPr lang="en-US" altLang="ko-KR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교육내용 </a:t>
            </a:r>
            <a:r>
              <a:rPr lang="en-US" altLang="ko-KR" dirty="0"/>
              <a:t>: </a:t>
            </a:r>
            <a:r>
              <a:rPr lang="ko-KR" altLang="en-US" dirty="0"/>
              <a:t>수업 후 식사지도 및 정리정돈</a:t>
            </a:r>
            <a:r>
              <a:rPr lang="en-US" altLang="ko-KR" dirty="0"/>
              <a:t> </a:t>
            </a:r>
            <a:r>
              <a:rPr lang="ko-KR" altLang="en-US" dirty="0"/>
              <a:t>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B8EA9C1-8D65-23C2-4887-05766FBFD27C}"/>
              </a:ext>
            </a:extLst>
          </p:cNvPr>
          <p:cNvSpPr/>
          <p:nvPr/>
        </p:nvSpPr>
        <p:spPr>
          <a:xfrm>
            <a:off x="683568" y="2655261"/>
            <a:ext cx="8064896" cy="229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유아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아동 등은 적절치 않은 단어이며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나이대신 반드시 학년을 적을 것</a:t>
            </a:r>
            <a:r>
              <a:rPr lang="en-US" altLang="ko-KR" b="1" dirty="0">
                <a:latin typeface="+mj-ea"/>
                <a:ea typeface="+mj-ea"/>
              </a:rPr>
              <a:t>, (</a:t>
            </a:r>
            <a:r>
              <a:rPr lang="ko-KR" altLang="en-US" b="1" dirty="0">
                <a:latin typeface="+mj-ea"/>
                <a:ea typeface="+mj-ea"/>
              </a:rPr>
              <a:t>유치원생</a:t>
            </a:r>
            <a:r>
              <a:rPr lang="en-US" altLang="ko-KR" b="1" dirty="0">
                <a:latin typeface="+mj-ea"/>
                <a:ea typeface="+mj-ea"/>
              </a:rPr>
              <a:t>), (</a:t>
            </a:r>
            <a:r>
              <a:rPr lang="ko-KR" altLang="en-US" b="1" dirty="0">
                <a:latin typeface="+mj-ea"/>
                <a:ea typeface="+mj-ea"/>
              </a:rPr>
              <a:t>초</a:t>
            </a:r>
            <a:r>
              <a:rPr lang="en-US" altLang="ko-KR" b="1" dirty="0">
                <a:latin typeface="+mj-ea"/>
                <a:ea typeface="+mj-ea"/>
              </a:rPr>
              <a:t>3), (</a:t>
            </a:r>
            <a:r>
              <a:rPr lang="ko-KR" altLang="en-US" b="1" dirty="0">
                <a:latin typeface="+mj-ea"/>
                <a:ea typeface="+mj-ea"/>
              </a:rPr>
              <a:t>중</a:t>
            </a:r>
            <a:r>
              <a:rPr lang="en-US" altLang="ko-KR" b="1" dirty="0">
                <a:latin typeface="+mj-ea"/>
                <a:ea typeface="+mj-ea"/>
              </a:rPr>
              <a:t>2) </a:t>
            </a:r>
            <a:r>
              <a:rPr lang="ko-KR" altLang="en-US" b="1" dirty="0">
                <a:latin typeface="+mj-ea"/>
                <a:ea typeface="+mj-ea"/>
              </a:rPr>
              <a:t>등</a:t>
            </a:r>
            <a:endParaRPr lang="en-US" altLang="ko-KR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+mj-ea"/>
                <a:ea typeface="+mj-ea"/>
              </a:rPr>
              <a:t>2~4. </a:t>
            </a:r>
            <a:r>
              <a:rPr lang="ko-KR" altLang="en-US" b="1" dirty="0">
                <a:latin typeface="+mj-ea"/>
                <a:ea typeface="+mj-ea"/>
              </a:rPr>
              <a:t>교육내용은 직접 교수</a:t>
            </a:r>
            <a:r>
              <a:rPr lang="en-US" altLang="ko-KR" b="1" dirty="0">
                <a:latin typeface="+mj-ea"/>
                <a:ea typeface="+mj-ea"/>
              </a:rPr>
              <a:t>-</a:t>
            </a:r>
            <a:r>
              <a:rPr lang="ko-KR" altLang="en-US" b="1" dirty="0">
                <a:latin typeface="+mj-ea"/>
                <a:ea typeface="+mj-ea"/>
              </a:rPr>
              <a:t>학습이 이루어지는 내용으로 작성해야 함</a:t>
            </a:r>
            <a:r>
              <a:rPr lang="en-US" altLang="ko-KR" b="1" dirty="0">
                <a:latin typeface="+mj-ea"/>
                <a:ea typeface="+mj-ea"/>
              </a:rPr>
              <a:t>. OT(</a:t>
            </a:r>
            <a:r>
              <a:rPr lang="ko-KR" altLang="en-US" b="1" dirty="0" err="1">
                <a:latin typeface="+mj-ea"/>
                <a:ea typeface="+mj-ea"/>
              </a:rPr>
              <a:t>오리엔테이선</a:t>
            </a:r>
            <a:r>
              <a:rPr lang="en-US" altLang="ko-KR" b="1" dirty="0">
                <a:latin typeface="+mj-ea"/>
                <a:ea typeface="+mj-ea"/>
              </a:rPr>
              <a:t>), </a:t>
            </a:r>
            <a:r>
              <a:rPr lang="ko-KR" altLang="en-US" b="1" dirty="0">
                <a:latin typeface="+mj-ea"/>
                <a:ea typeface="+mj-ea"/>
              </a:rPr>
              <a:t>자기소개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수업방향 설정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놀이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보드게임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식사지도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정리정돈</a:t>
            </a:r>
            <a:r>
              <a:rPr lang="en-US" altLang="ko-KR" b="1" dirty="0">
                <a:latin typeface="+mj-ea"/>
                <a:ea typeface="+mj-ea"/>
              </a:rPr>
              <a:t>, </a:t>
            </a:r>
            <a:r>
              <a:rPr lang="ko-KR" altLang="en-US" b="1" dirty="0">
                <a:latin typeface="+mj-ea"/>
                <a:ea typeface="+mj-ea"/>
              </a:rPr>
              <a:t>행정업무 등은 교육봉사활동의 내용으로 부적절함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152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4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508024" y="0"/>
            <a:ext cx="7704856" cy="17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2025</a:t>
            </a:r>
            <a:r>
              <a:rPr lang="ko-KR" altLang="en-US" dirty="0"/>
              <a:t>년에 변경되는 부분은 무엇일까요</a:t>
            </a:r>
            <a:r>
              <a:rPr lang="en-US" altLang="ko-KR" dirty="0"/>
              <a:t>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봉사활동 계획서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포트폴리오 작성</a:t>
            </a:r>
            <a:endParaRPr lang="en-US" altLang="ko-KR" dirty="0"/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dirty="0"/>
              <a:t>확인서 제출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B8EA9C1-8D65-23C2-4887-05766FBFD27C}"/>
              </a:ext>
            </a:extLst>
          </p:cNvPr>
          <p:cNvSpPr/>
          <p:nvPr/>
        </p:nvSpPr>
        <p:spPr>
          <a:xfrm>
            <a:off x="539552" y="2535823"/>
            <a:ext cx="8064896" cy="229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봉사활동 계획서는 봉사활동 시작 일주일 전 통합정보 시스템에 작성</a:t>
            </a:r>
            <a:r>
              <a:rPr lang="en-US" altLang="ko-KR" b="1" dirty="0">
                <a:latin typeface="+mj-ea"/>
                <a:ea typeface="+mj-ea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포트폴리오 작성 대신 각 서류를 온라인으로 제출하는 것으로 변경</a:t>
            </a:r>
            <a:endParaRPr lang="en-US" altLang="ko-KR" b="1" dirty="0">
              <a:latin typeface="+mj-ea"/>
              <a:ea typeface="+mj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b="1" dirty="0">
                <a:latin typeface="+mj-ea"/>
                <a:ea typeface="+mj-ea"/>
              </a:rPr>
              <a:t>확인서만 교육학과 사무실에 제출</a:t>
            </a:r>
          </a:p>
        </p:txBody>
      </p:sp>
    </p:spTree>
    <p:extLst>
      <p:ext uri="{BB962C8B-B14F-4D97-AF65-F5344CB8AC3E}">
        <p14:creationId xmlns:p14="http://schemas.microsoft.com/office/powerpoint/2010/main" val="395703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폭발: 8pt 1">
            <a:extLst>
              <a:ext uri="{FF2B5EF4-FFF2-40B4-BE49-F238E27FC236}">
                <a16:creationId xmlns:a16="http://schemas.microsoft.com/office/drawing/2014/main" id="{0E5C8AC8-C81F-F32E-F06D-12DA177C052E}"/>
              </a:ext>
            </a:extLst>
          </p:cNvPr>
          <p:cNvSpPr/>
          <p:nvPr/>
        </p:nvSpPr>
        <p:spPr>
          <a:xfrm>
            <a:off x="107504" y="123478"/>
            <a:ext cx="1368152" cy="1224136"/>
          </a:xfrm>
          <a:prstGeom prst="irregularSeal1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+mj-ea"/>
                <a:ea typeface="+mj-ea"/>
              </a:rPr>
              <a:t>퀴즈 </a:t>
            </a:r>
            <a:r>
              <a:rPr lang="en-US" altLang="ko-KR" b="1" dirty="0">
                <a:latin typeface="+mj-ea"/>
                <a:ea typeface="+mj-ea"/>
              </a:rPr>
              <a:t>5</a:t>
            </a:r>
            <a:endParaRPr lang="ko-KR" altLang="en-US" b="1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00263-6923-4745-F334-8FA02B4F1367}"/>
              </a:ext>
            </a:extLst>
          </p:cNvPr>
          <p:cNvSpPr txBox="1"/>
          <p:nvPr/>
        </p:nvSpPr>
        <p:spPr>
          <a:xfrm>
            <a:off x="1508024" y="0"/>
            <a:ext cx="7704856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/>
              <a:t>봉사활동 계획서 제출을 먼저 하지 않으면 봉사활동 인정이 안되나요</a:t>
            </a:r>
            <a:r>
              <a:rPr lang="en-US" altLang="ko-KR" dirty="0"/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왜 계획서를 먼저 제출하도록 변경했나요</a:t>
            </a:r>
            <a:r>
              <a:rPr lang="en-US" altLang="ko-KR" dirty="0"/>
              <a:t>?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B8EA9C1-8D65-23C2-4887-05766FBFD27C}"/>
              </a:ext>
            </a:extLst>
          </p:cNvPr>
          <p:cNvSpPr/>
          <p:nvPr/>
        </p:nvSpPr>
        <p:spPr>
          <a:xfrm>
            <a:off x="539552" y="2535823"/>
            <a:ext cx="8064896" cy="229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b="1" dirty="0">
                <a:latin typeface="+mj-ea"/>
                <a:ea typeface="+mj-ea"/>
              </a:rPr>
              <a:t>2025</a:t>
            </a:r>
            <a:r>
              <a:rPr lang="ko-KR" altLang="en-US" b="1" dirty="0">
                <a:latin typeface="+mj-ea"/>
                <a:ea typeface="+mj-ea"/>
              </a:rPr>
              <a:t>년 </a:t>
            </a:r>
            <a:r>
              <a:rPr lang="en-US" altLang="ko-KR" b="1" dirty="0">
                <a:latin typeface="+mj-ea"/>
                <a:ea typeface="+mj-ea"/>
              </a:rPr>
              <a:t>1</a:t>
            </a:r>
            <a:r>
              <a:rPr lang="ko-KR" altLang="en-US" b="1" dirty="0">
                <a:latin typeface="+mj-ea"/>
                <a:ea typeface="+mj-ea"/>
              </a:rPr>
              <a:t>학기까지는 인정</a:t>
            </a:r>
            <a:r>
              <a:rPr lang="en-US" altLang="ko-KR" b="1" dirty="0"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b="1" dirty="0">
                <a:latin typeface="+mj-ea"/>
                <a:ea typeface="+mj-ea"/>
              </a:rPr>
              <a:t>계획서를 먼저 확인하지 않으면 봉사활동 점수가 인정되지 않는 경우 발생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endParaRPr lang="ko-KR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5934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627784" y="951570"/>
            <a:ext cx="3816424" cy="28623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교육</a:t>
            </a:r>
            <a:br>
              <a:rPr lang="en-US" altLang="ko-KR" sz="40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봉사활동</a:t>
            </a:r>
            <a:endParaRPr lang="en-US" altLang="ko-KR" sz="40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ko-KR" sz="24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ko-KR" altLang="en-US" sz="24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75856" y="2409732"/>
            <a:ext cx="2592288" cy="10801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교육봉사활동의 </a:t>
            </a:r>
            <a:b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교육과정 </a:t>
            </a:r>
            <a:endParaRPr lang="en-US" altLang="ko-KR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611561" y="2376529"/>
            <a:ext cx="2746773" cy="1793626"/>
            <a:chOff x="677282" y="3168705"/>
            <a:chExt cx="2746773" cy="2391501"/>
          </a:xfrm>
        </p:grpSpPr>
        <p:sp>
          <p:nvSpPr>
            <p:cNvPr id="7" name="오른쪽 화살표 6"/>
            <p:cNvSpPr/>
            <p:nvPr/>
          </p:nvSpPr>
          <p:spPr>
            <a:xfrm>
              <a:off x="677282" y="3168705"/>
              <a:ext cx="2746773" cy="2391501"/>
            </a:xfrm>
            <a:prstGeom prst="rightArrow">
              <a:avLst/>
            </a:prstGeom>
            <a:gradFill flip="none" rotWithShape="1">
              <a:gsLst>
                <a:gs pos="0">
                  <a:srgbClr val="1B5C6B"/>
                </a:gs>
                <a:gs pos="15000">
                  <a:srgbClr val="3EB3CE"/>
                </a:gs>
                <a:gs pos="100000">
                  <a:srgbClr val="1B5C6B"/>
                </a:gs>
              </a:gsLst>
              <a:lin ang="13500000" scaled="1"/>
              <a:tileRect/>
            </a:gradFill>
            <a:ln w="12700">
              <a:noFill/>
            </a:ln>
            <a:effectLst>
              <a:outerShdw dist="38100" dir="2700000" algn="tl" rotWithShape="0">
                <a:schemeClr val="bg1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w="101600" h="381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endParaRPr lang="ko-KR" altLang="en-US" sz="1600" dirty="0">
                <a:solidFill>
                  <a:schemeClr val="bg1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8" name="TextBox 61"/>
            <p:cNvSpPr txBox="1">
              <a:spLocks noChangeArrowheads="1"/>
            </p:cNvSpPr>
            <p:nvPr/>
          </p:nvSpPr>
          <p:spPr bwMode="auto">
            <a:xfrm>
              <a:off x="819480" y="3943044"/>
              <a:ext cx="2047322" cy="1025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200" b="1" dirty="0">
                  <a:solidFill>
                    <a:schemeClr val="bg1"/>
                  </a:solidFill>
                  <a:latin typeface="+mj-ea"/>
                  <a:ea typeface="+mj-ea"/>
                  <a:cs typeface="Arial" charset="0"/>
                </a:rPr>
                <a:t>교직과정 </a:t>
              </a:r>
              <a:br>
                <a:rPr lang="en-US" altLang="ko-KR" sz="2200" b="1" dirty="0">
                  <a:solidFill>
                    <a:schemeClr val="bg1"/>
                  </a:solidFill>
                  <a:latin typeface="+mj-ea"/>
                  <a:ea typeface="+mj-ea"/>
                  <a:cs typeface="Arial" charset="0"/>
                </a:rPr>
              </a:br>
              <a:r>
                <a:rPr lang="ko-KR" altLang="en-US" sz="2200" b="1" dirty="0">
                  <a:solidFill>
                    <a:schemeClr val="bg1"/>
                  </a:solidFill>
                  <a:latin typeface="+mj-ea"/>
                  <a:ea typeface="+mj-ea"/>
                  <a:cs typeface="Arial" charset="0"/>
                </a:rPr>
                <a:t>이수기준 강화</a:t>
              </a:r>
              <a:endParaRPr lang="en-US" altLang="ko-KR" sz="2200" b="1" dirty="0">
                <a:solidFill>
                  <a:schemeClr val="bg1"/>
                </a:solidFill>
                <a:latin typeface="+mj-ea"/>
                <a:ea typeface="+mj-ea"/>
                <a:cs typeface="Arial" charset="0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5724129" y="2409732"/>
            <a:ext cx="2746773" cy="3451031"/>
            <a:chOff x="5713659" y="3212976"/>
            <a:chExt cx="2746773" cy="4601375"/>
          </a:xfrm>
        </p:grpSpPr>
        <p:grpSp>
          <p:nvGrpSpPr>
            <p:cNvPr id="10" name="그룹 44"/>
            <p:cNvGrpSpPr/>
            <p:nvPr/>
          </p:nvGrpSpPr>
          <p:grpSpPr>
            <a:xfrm>
              <a:off x="5713659" y="3212976"/>
              <a:ext cx="2746773" cy="4601375"/>
              <a:chOff x="4572000" y="1428736"/>
              <a:chExt cx="3600450" cy="6889477"/>
            </a:xfrm>
          </p:grpSpPr>
          <p:sp>
            <p:nvSpPr>
              <p:cNvPr id="12" name="오른쪽 화살표 11"/>
              <p:cNvSpPr/>
              <p:nvPr/>
            </p:nvSpPr>
            <p:spPr>
              <a:xfrm flipH="1">
                <a:off x="4572000" y="1428736"/>
                <a:ext cx="3600450" cy="3466827"/>
              </a:xfrm>
              <a:prstGeom prst="rightArrow">
                <a:avLst/>
              </a:prstGeom>
              <a:gradFill flip="none" rotWithShape="1">
                <a:gsLst>
                  <a:gs pos="0">
                    <a:srgbClr val="4F6822"/>
                  </a:gs>
                  <a:gs pos="15000">
                    <a:srgbClr val="8FBC3E"/>
                  </a:gs>
                  <a:gs pos="100000">
                    <a:srgbClr val="4F6822"/>
                  </a:gs>
                </a:gsLst>
                <a:lin ang="13500000" scaled="1"/>
                <a:tileRect/>
              </a:gradFill>
              <a:ln w="12700">
                <a:noFill/>
              </a:ln>
              <a:effectLst>
                <a:outerShdw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101600" h="38100" prst="hardEdg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ü"/>
                </a:pPr>
                <a:endParaRPr lang="ko-KR" altLang="en-US" sz="1600" dirty="0">
                  <a:solidFill>
                    <a:schemeClr val="bg1"/>
                  </a:solidFill>
                  <a:latin typeface="Arial" pitchFamily="34" charset="0"/>
                  <a:ea typeface="HY견고딕" pitchFamily="18" charset="-127"/>
                  <a:cs typeface="Arial" pitchFamily="34" charset="0"/>
                </a:endParaRPr>
              </a:p>
            </p:txBody>
          </p:sp>
          <p:sp>
            <p:nvSpPr>
              <p:cNvPr id="13" name="오른쪽 화살표 12"/>
              <p:cNvSpPr/>
              <p:nvPr/>
            </p:nvSpPr>
            <p:spPr>
              <a:xfrm flipH="1">
                <a:off x="4572000" y="4851386"/>
                <a:ext cx="3600450" cy="3466827"/>
              </a:xfrm>
              <a:prstGeom prst="rightArrow">
                <a:avLst/>
              </a:prstGeom>
              <a:gradFill flip="none" rotWithShape="1">
                <a:gsLst>
                  <a:gs pos="0">
                    <a:srgbClr val="76A32D">
                      <a:alpha val="45000"/>
                    </a:srgbClr>
                  </a:gs>
                  <a:gs pos="15000">
                    <a:srgbClr val="76A32D">
                      <a:alpha val="0"/>
                    </a:srgbClr>
                  </a:gs>
                  <a:gs pos="100000">
                    <a:srgbClr val="76A32D">
                      <a:alpha val="0"/>
                    </a:srgbClr>
                  </a:gs>
                </a:gsLst>
                <a:lin ang="5400000" scaled="1"/>
                <a:tileRect/>
              </a:gradFill>
              <a:ln w="12700">
                <a:noFill/>
              </a:ln>
              <a:effectLst>
                <a:outerShdw dist="38100" dir="2700000" algn="tl" rotWithShape="0">
                  <a:schemeClr val="bg1">
                    <a:lumMod val="50000"/>
                    <a:alpha val="40000"/>
                  </a:schemeClr>
                </a:outerShdw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ko-KR" altLang="en-US" sz="1600" dirty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ea typeface="HY견고딕" pitchFamily="18" charset="-127"/>
                  <a:cs typeface="Arial" pitchFamily="34" charset="0"/>
                </a:endParaRPr>
              </a:p>
            </p:txBody>
          </p:sp>
        </p:grpSp>
        <p:sp>
          <p:nvSpPr>
            <p:cNvPr id="11" name="TextBox 61"/>
            <p:cNvSpPr txBox="1">
              <a:spLocks noChangeArrowheads="1"/>
            </p:cNvSpPr>
            <p:nvPr/>
          </p:nvSpPr>
          <p:spPr bwMode="auto">
            <a:xfrm>
              <a:off x="6570293" y="4002895"/>
              <a:ext cx="1728192" cy="1025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2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현장체험 </a:t>
              </a:r>
              <a:br>
                <a:rPr lang="en-US" altLang="ko-KR" sz="22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</a:br>
              <a:r>
                <a:rPr lang="ko-KR" altLang="en-US" sz="22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기회 확대</a:t>
              </a:r>
              <a:endParaRPr lang="en-US" altLang="ko-KR" sz="2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</p:grpSp>
      <p:pic>
        <p:nvPicPr>
          <p:cNvPr id="14" name="Picture 2" descr="D:\비토피티\201007\201007 작업\20100705\icon\i5.png"/>
          <p:cNvPicPr>
            <a:picLocks noChangeAspect="1" noChangeArrowheads="1"/>
          </p:cNvPicPr>
          <p:nvPr/>
        </p:nvPicPr>
        <p:blipFill>
          <a:blip r:embed="rId3" cstate="print"/>
          <a:srcRect b="23027"/>
          <a:stretch>
            <a:fillRect/>
          </a:stretch>
        </p:blipFill>
        <p:spPr bwMode="auto">
          <a:xfrm>
            <a:off x="2473895" y="641275"/>
            <a:ext cx="1545332" cy="929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92"/>
    </mc:Choice>
    <mc:Fallback xmlns="">
      <p:transition xmlns:p14="http://schemas.microsoft.com/office/powerpoint/2010/main" spd="slow" advTm="2429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2463738"/>
            <a:ext cx="9144000" cy="2696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1115616" y="843558"/>
            <a:ext cx="2592288" cy="129614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교육봉사</a:t>
            </a:r>
            <a:br>
              <a:rPr lang="en-US" altLang="ko-KR" sz="4000" dirty="0">
                <a:solidFill>
                  <a:schemeClr val="tx1"/>
                </a:solidFill>
                <a:latin typeface="+mj-ea"/>
                <a:ea typeface="+mj-ea"/>
              </a:rPr>
            </a:br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활동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292080" y="843558"/>
            <a:ext cx="2592288" cy="1296144"/>
          </a:xfrm>
          <a:prstGeom prst="round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  <a:latin typeface="+mj-ea"/>
                <a:ea typeface="+mj-ea"/>
              </a:rPr>
              <a:t>봉사학습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30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/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1.   </a:t>
            </a:r>
            <a:r>
              <a:rPr lang="ko-KR" altLang="en-US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교육봉사활동의 이해</a:t>
            </a:r>
            <a:r>
              <a:rPr lang="en-US" altLang="ko-KR" sz="16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5" name="등호 4"/>
          <p:cNvSpPr/>
          <p:nvPr/>
        </p:nvSpPr>
        <p:spPr>
          <a:xfrm>
            <a:off x="4139952" y="1275606"/>
            <a:ext cx="792088" cy="486054"/>
          </a:xfrm>
          <a:prstGeom prst="mathEqual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9528" t="9220" r="59927" b="7652"/>
          <a:stretch>
            <a:fillRect/>
          </a:stretch>
        </p:blipFill>
        <p:spPr bwMode="auto">
          <a:xfrm>
            <a:off x="155058" y="4137924"/>
            <a:ext cx="1032567" cy="102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타원 6"/>
          <p:cNvSpPr/>
          <p:nvPr/>
        </p:nvSpPr>
        <p:spPr>
          <a:xfrm>
            <a:off x="1331640" y="3111810"/>
            <a:ext cx="1800200" cy="1350150"/>
          </a:xfrm>
          <a:prstGeom prst="ellipse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봉사활동</a:t>
            </a:r>
          </a:p>
        </p:txBody>
      </p:sp>
      <p:sp>
        <p:nvSpPr>
          <p:cNvPr id="8" name="타원 7"/>
          <p:cNvSpPr/>
          <p:nvPr/>
        </p:nvSpPr>
        <p:spPr>
          <a:xfrm>
            <a:off x="3635896" y="3111810"/>
            <a:ext cx="1800200" cy="1350150"/>
          </a:xfrm>
          <a:prstGeom prst="ellipse">
            <a:avLst/>
          </a:prstGeom>
          <a:solidFill>
            <a:schemeClr val="accent5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사회봉사</a:t>
            </a:r>
            <a:endParaRPr lang="ko-KR" altLang="en-US" sz="2000" dirty="0">
              <a:solidFill>
                <a:schemeClr val="tx1"/>
              </a:solidFill>
              <a:latin typeface="+mj-ea"/>
              <a:ea typeface="+mj-ea"/>
              <a:cs typeface="함초롬돋움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5940152" y="3111810"/>
            <a:ext cx="1800200" cy="1350150"/>
          </a:xfrm>
          <a:prstGeom prst="ellipse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>
                <a:solidFill>
                  <a:schemeClr val="tx1"/>
                </a:solidFill>
                <a:latin typeface="+mj-ea"/>
                <a:ea typeface="+mj-ea"/>
                <a:cs typeface="함초롬돋움" pitchFamily="50" charset="-127"/>
              </a:rPr>
              <a:t>자원봉사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251520" y="2454440"/>
            <a:ext cx="8784976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 algn="ctr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ko-KR" altLang="en-US" b="1" dirty="0">
                <a:latin typeface="+mj-ea"/>
                <a:ea typeface="+mj-ea"/>
              </a:rPr>
              <a:t>예비교원이 가진 재능을 유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r>
              <a:rPr lang="ko-KR" altLang="en-US" b="1" dirty="0">
                <a:latin typeface="+mj-ea"/>
                <a:ea typeface="+mj-ea"/>
              </a:rPr>
              <a:t>초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r>
              <a:rPr lang="ko-KR" altLang="en-US" b="1" dirty="0">
                <a:latin typeface="+mj-ea"/>
                <a:ea typeface="+mj-ea"/>
              </a:rPr>
              <a:t>중</a:t>
            </a:r>
            <a:r>
              <a:rPr lang="en-US" altLang="ko-KR" b="1" dirty="0">
                <a:latin typeface="+mj-ea"/>
                <a:ea typeface="+mj-ea"/>
              </a:rPr>
              <a:t>.</a:t>
            </a:r>
            <a:r>
              <a:rPr lang="ko-KR" altLang="en-US" b="1" dirty="0">
                <a:latin typeface="+mj-ea"/>
                <a:ea typeface="+mj-ea"/>
              </a:rPr>
              <a:t>고학생을 대상으로 교육적인 방법으로 봉사하는 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2410</TotalTime>
  <Words>4082</Words>
  <Application>Microsoft Office PowerPoint</Application>
  <PresentationFormat>화면 슬라이드 쇼(16:9)</PresentationFormat>
  <Paragraphs>550</Paragraphs>
  <Slides>39</Slides>
  <Notes>34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52" baseType="lpstr">
      <vt:lpstr>Calibri</vt:lpstr>
      <vt:lpstr>굴림체</vt:lpstr>
      <vt:lpstr>맑은 고딕</vt:lpstr>
      <vt:lpstr>함초롬돋움</vt:lpstr>
      <vt:lpstr>HCI Poppy</vt:lpstr>
      <vt:lpstr>HY견고딕</vt:lpstr>
      <vt:lpstr>함초롬바탕</vt:lpstr>
      <vt:lpstr>Arial</vt:lpstr>
      <vt:lpstr>휴먼명조</vt:lpstr>
      <vt:lpstr>나눔바른고딕</vt:lpstr>
      <vt:lpstr>Wingdings</vt:lpstr>
      <vt:lpstr>Mangal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user</cp:lastModifiedBy>
  <cp:revision>122</cp:revision>
  <cp:lastPrinted>2024-03-08T10:52:03Z</cp:lastPrinted>
  <dcterms:created xsi:type="dcterms:W3CDTF">2018-08-28T06:02:15Z</dcterms:created>
  <dcterms:modified xsi:type="dcterms:W3CDTF">2025-02-27T00:46:22Z</dcterms:modified>
</cp:coreProperties>
</file>